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284" r:id="rId3"/>
    <p:sldId id="285" r:id="rId4"/>
    <p:sldId id="287" r:id="rId5"/>
    <p:sldId id="257" r:id="rId6"/>
    <p:sldId id="260" r:id="rId7"/>
    <p:sldId id="261" r:id="rId8"/>
    <p:sldId id="262" r:id="rId9"/>
    <p:sldId id="288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86" r:id="rId20"/>
    <p:sldId id="265" r:id="rId21"/>
    <p:sldId id="290" r:id="rId22"/>
    <p:sldId id="291" r:id="rId23"/>
    <p:sldId id="303" r:id="rId24"/>
    <p:sldId id="292" r:id="rId25"/>
    <p:sldId id="276" r:id="rId26"/>
    <p:sldId id="278" r:id="rId27"/>
    <p:sldId id="279" r:id="rId28"/>
    <p:sldId id="277" r:id="rId29"/>
    <p:sldId id="280" r:id="rId30"/>
    <p:sldId id="281" r:id="rId31"/>
    <p:sldId id="282" r:id="rId32"/>
    <p:sldId id="293" r:id="rId33"/>
  </p:sldIdLst>
  <p:sldSz cx="10693400" cy="7561263"/>
  <p:notesSz cx="6858000" cy="9144000"/>
  <p:defaultTextStyle>
    <a:defPPr>
      <a:defRPr lang="zh-TW"/>
    </a:defPPr>
    <a:lvl1pPr marL="0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1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27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44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25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134"/>
    <a:srgbClr val="FFFFFF"/>
    <a:srgbClr val="FF505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12" autoAdjust="0"/>
  </p:normalViewPr>
  <p:slideViewPr>
    <p:cSldViewPr>
      <p:cViewPr>
        <p:scale>
          <a:sx n="60" d="100"/>
          <a:sy n="60" d="100"/>
        </p:scale>
        <p:origin x="-1278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53A2A-7303-45AA-B9DE-015BC9BDE26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840C8E7-3DA4-454D-A75E-C3E00A6F9CB1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修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7851EF92-3291-424D-A056-C1B4219BFC5F}" type="parTrans" cxnId="{214E8E64-A7C0-4F56-9BF4-9026160DE32A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6561ADF8-F277-4449-BFC1-F452DB893BB0}" type="sibTrans" cxnId="{214E8E64-A7C0-4F56-9BF4-9026160DE32A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7B5C8493-3E6A-4614-BD00-F624312B80D5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改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4670B6CA-6478-4396-A731-74EBB1730290}" type="parTrans" cxnId="{2168B351-AA0F-4CA2-BBBC-3BD4DD970A5D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9665A016-D481-45B6-829A-0ADFACEDA83A}" type="sibTrans" cxnId="{2168B351-AA0F-4CA2-BBBC-3BD4DD970A5D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8CE264C7-A28C-4E9F-98BC-3B0B47BC8E70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修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870EC326-6596-49A4-B362-CACEE6942E77}" type="parTrans" cxnId="{27506FE7-C2E0-4600-B025-914C31E545B1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E3D7734E-E104-493C-A1BA-D2FB8E86946D}" type="sibTrans" cxnId="{27506FE7-C2E0-4600-B025-914C31E545B1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2DCC46E1-EFCA-462B-99C5-E787D48F9909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改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070C03D1-EE50-4C9C-8F25-AA1AB5102E04}" type="parTrans" cxnId="{692BE9DB-2F96-47BF-8D83-93921AE918C1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9FCAD80D-94F4-4044-8EAD-DE4B47EBD255}" type="sibTrans" cxnId="{692BE9DB-2F96-47BF-8D83-93921AE918C1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83840461-A047-45FD-8B85-C815835A17B7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修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FA14C317-3022-45CB-9980-6AA6E59D0FCA}" type="parTrans" cxnId="{FCB864DC-8258-4B41-81A5-188147082742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53B122D5-22C1-41DB-BFBB-C704D80B54C7}" type="sibTrans" cxnId="{FCB864DC-8258-4B41-81A5-188147082742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C9D3FB82-6848-452A-B30D-0BE232B318D7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改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0603D447-017A-4C6F-B552-4BDC33D992D4}" type="parTrans" cxnId="{F92DE105-01BC-4ABB-85AA-07A9567DE4D0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5351BA7A-15CF-41C3-902C-B2D9013179E0}" type="sibTrans" cxnId="{F92DE105-01BC-4ABB-85AA-07A9567DE4D0}">
      <dgm:prSet/>
      <dgm:spPr/>
      <dgm:t>
        <a:bodyPr/>
        <a:lstStyle/>
        <a:p>
          <a:endParaRPr lang="zh-TW" altLang="en-US" sz="4000">
            <a:latin typeface="微軟正黑體" pitchFamily="34" charset="-120"/>
            <a:ea typeface="微軟正黑體" pitchFamily="34" charset="-120"/>
          </a:endParaRPr>
        </a:p>
      </dgm:t>
    </dgm:pt>
    <dgm:pt modelId="{CD5E67FB-E444-468D-9302-E74D83E755CE}" type="pres">
      <dgm:prSet presAssocID="{B1E53A2A-7303-45AA-B9DE-015BC9BDE2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7D8F29E-AB02-4A39-8C5C-EC7A3726F68F}" type="pres">
      <dgm:prSet presAssocID="{5840C8E7-3DA4-454D-A75E-C3E00A6F9CB1}" presName="dummy" presStyleCnt="0"/>
      <dgm:spPr/>
    </dgm:pt>
    <dgm:pt modelId="{0C2AF6C7-DB7E-4CB4-B2B4-024BEA837E61}" type="pres">
      <dgm:prSet presAssocID="{5840C8E7-3DA4-454D-A75E-C3E00A6F9CB1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381FD8-C549-4BDE-A9D4-284758EFFF6C}" type="pres">
      <dgm:prSet presAssocID="{6561ADF8-F277-4449-BFC1-F452DB893BB0}" presName="sibTrans" presStyleLbl="node1" presStyleIdx="0" presStyleCnt="6"/>
      <dgm:spPr/>
      <dgm:t>
        <a:bodyPr/>
        <a:lstStyle/>
        <a:p>
          <a:endParaRPr lang="zh-TW" altLang="en-US"/>
        </a:p>
      </dgm:t>
    </dgm:pt>
    <dgm:pt modelId="{E56650FA-25A6-4A43-88A0-CAC94C5EF603}" type="pres">
      <dgm:prSet presAssocID="{7B5C8493-3E6A-4614-BD00-F624312B80D5}" presName="dummy" presStyleCnt="0"/>
      <dgm:spPr/>
    </dgm:pt>
    <dgm:pt modelId="{059A9B08-087B-40D5-9F09-86B33D3483C1}" type="pres">
      <dgm:prSet presAssocID="{7B5C8493-3E6A-4614-BD00-F624312B80D5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54454-A0B8-4017-8484-00CC84F3556A}" type="pres">
      <dgm:prSet presAssocID="{9665A016-D481-45B6-829A-0ADFACEDA83A}" presName="sibTrans" presStyleLbl="node1" presStyleIdx="1" presStyleCnt="6"/>
      <dgm:spPr/>
      <dgm:t>
        <a:bodyPr/>
        <a:lstStyle/>
        <a:p>
          <a:endParaRPr lang="zh-TW" altLang="en-US"/>
        </a:p>
      </dgm:t>
    </dgm:pt>
    <dgm:pt modelId="{3BA32603-1F51-4592-96AD-1D88B581B140}" type="pres">
      <dgm:prSet presAssocID="{8CE264C7-A28C-4E9F-98BC-3B0B47BC8E70}" presName="dummy" presStyleCnt="0"/>
      <dgm:spPr/>
    </dgm:pt>
    <dgm:pt modelId="{169195F1-3398-4DA6-A25C-2F5288057D30}" type="pres">
      <dgm:prSet presAssocID="{8CE264C7-A28C-4E9F-98BC-3B0B47BC8E70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0A7B9-087C-45E6-A9D7-734869497901}" type="pres">
      <dgm:prSet presAssocID="{E3D7734E-E104-493C-A1BA-D2FB8E86946D}" presName="sibTrans" presStyleLbl="node1" presStyleIdx="2" presStyleCnt="6"/>
      <dgm:spPr/>
      <dgm:t>
        <a:bodyPr/>
        <a:lstStyle/>
        <a:p>
          <a:endParaRPr lang="zh-TW" altLang="en-US"/>
        </a:p>
      </dgm:t>
    </dgm:pt>
    <dgm:pt modelId="{AA2AAC31-1FF5-443E-91AD-06182A9F6A48}" type="pres">
      <dgm:prSet presAssocID="{2DCC46E1-EFCA-462B-99C5-E787D48F9909}" presName="dummy" presStyleCnt="0"/>
      <dgm:spPr/>
    </dgm:pt>
    <dgm:pt modelId="{9D4FC5C0-7B9B-47C6-9D95-AB2568FE80D6}" type="pres">
      <dgm:prSet presAssocID="{2DCC46E1-EFCA-462B-99C5-E787D48F9909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2B7B79-B8A0-4526-8383-0826EAD91FE5}" type="pres">
      <dgm:prSet presAssocID="{9FCAD80D-94F4-4044-8EAD-DE4B47EBD255}" presName="sibTrans" presStyleLbl="node1" presStyleIdx="3" presStyleCnt="6"/>
      <dgm:spPr/>
      <dgm:t>
        <a:bodyPr/>
        <a:lstStyle/>
        <a:p>
          <a:endParaRPr lang="zh-TW" altLang="en-US"/>
        </a:p>
      </dgm:t>
    </dgm:pt>
    <dgm:pt modelId="{18B63F80-9650-4942-92E9-FDE14E1BB88C}" type="pres">
      <dgm:prSet presAssocID="{83840461-A047-45FD-8B85-C815835A17B7}" presName="dummy" presStyleCnt="0"/>
      <dgm:spPr/>
    </dgm:pt>
    <dgm:pt modelId="{C184F20C-EFA8-4404-972F-F72E8C975183}" type="pres">
      <dgm:prSet presAssocID="{83840461-A047-45FD-8B85-C815835A17B7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ED54C8-9546-423A-8F25-30D7D8EDFF54}" type="pres">
      <dgm:prSet presAssocID="{53B122D5-22C1-41DB-BFBB-C704D80B54C7}" presName="sibTrans" presStyleLbl="node1" presStyleIdx="4" presStyleCnt="6"/>
      <dgm:spPr/>
      <dgm:t>
        <a:bodyPr/>
        <a:lstStyle/>
        <a:p>
          <a:endParaRPr lang="zh-TW" altLang="en-US"/>
        </a:p>
      </dgm:t>
    </dgm:pt>
    <dgm:pt modelId="{DE62373D-43BB-4DAD-B0F2-BFB674D6EA15}" type="pres">
      <dgm:prSet presAssocID="{C9D3FB82-6848-452A-B30D-0BE232B318D7}" presName="dummy" presStyleCnt="0"/>
      <dgm:spPr/>
    </dgm:pt>
    <dgm:pt modelId="{F6503BE7-378D-4A50-8B9E-047FA1BF823A}" type="pres">
      <dgm:prSet presAssocID="{C9D3FB82-6848-452A-B30D-0BE232B318D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1B716A-0768-471A-9201-035E6A5C3973}" type="pres">
      <dgm:prSet presAssocID="{5351BA7A-15CF-41C3-902C-B2D9013179E0}" presName="sibTrans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F372D4EE-3383-405A-A8E0-35A41F51D3E4}" type="presOf" srcId="{5840C8E7-3DA4-454D-A75E-C3E00A6F9CB1}" destId="{0C2AF6C7-DB7E-4CB4-B2B4-024BEA837E61}" srcOrd="0" destOrd="0" presId="urn:microsoft.com/office/officeart/2005/8/layout/cycle1"/>
    <dgm:cxn modelId="{2168B351-AA0F-4CA2-BBBC-3BD4DD970A5D}" srcId="{B1E53A2A-7303-45AA-B9DE-015BC9BDE261}" destId="{7B5C8493-3E6A-4614-BD00-F624312B80D5}" srcOrd="1" destOrd="0" parTransId="{4670B6CA-6478-4396-A731-74EBB1730290}" sibTransId="{9665A016-D481-45B6-829A-0ADFACEDA83A}"/>
    <dgm:cxn modelId="{5CB9A0C8-3A81-498F-A9B4-F774739ED15D}" type="presOf" srcId="{7B5C8493-3E6A-4614-BD00-F624312B80D5}" destId="{059A9B08-087B-40D5-9F09-86B33D3483C1}" srcOrd="0" destOrd="0" presId="urn:microsoft.com/office/officeart/2005/8/layout/cycle1"/>
    <dgm:cxn modelId="{DA4D09B3-14E1-4200-B619-FB9E893F8A3D}" type="presOf" srcId="{E3D7734E-E104-493C-A1BA-D2FB8E86946D}" destId="{80D0A7B9-087C-45E6-A9D7-734869497901}" srcOrd="0" destOrd="0" presId="urn:microsoft.com/office/officeart/2005/8/layout/cycle1"/>
    <dgm:cxn modelId="{8A37B768-1F1E-4707-A8EA-68DC361F45E7}" type="presOf" srcId="{9FCAD80D-94F4-4044-8EAD-DE4B47EBD255}" destId="{D52B7B79-B8A0-4526-8383-0826EAD91FE5}" srcOrd="0" destOrd="0" presId="urn:microsoft.com/office/officeart/2005/8/layout/cycle1"/>
    <dgm:cxn modelId="{8A078F58-8DC1-4C9C-95C1-01CD74130D56}" type="presOf" srcId="{8CE264C7-A28C-4E9F-98BC-3B0B47BC8E70}" destId="{169195F1-3398-4DA6-A25C-2F5288057D30}" srcOrd="0" destOrd="0" presId="urn:microsoft.com/office/officeart/2005/8/layout/cycle1"/>
    <dgm:cxn modelId="{27506FE7-C2E0-4600-B025-914C31E545B1}" srcId="{B1E53A2A-7303-45AA-B9DE-015BC9BDE261}" destId="{8CE264C7-A28C-4E9F-98BC-3B0B47BC8E70}" srcOrd="2" destOrd="0" parTransId="{870EC326-6596-49A4-B362-CACEE6942E77}" sibTransId="{E3D7734E-E104-493C-A1BA-D2FB8E86946D}"/>
    <dgm:cxn modelId="{8B5222E1-F736-44F9-9CD8-9BFD207CF5D7}" type="presOf" srcId="{B1E53A2A-7303-45AA-B9DE-015BC9BDE261}" destId="{CD5E67FB-E444-468D-9302-E74D83E755CE}" srcOrd="0" destOrd="0" presId="urn:microsoft.com/office/officeart/2005/8/layout/cycle1"/>
    <dgm:cxn modelId="{E36D9EA7-6B57-46A2-AB8F-4FC79E94D71E}" type="presOf" srcId="{83840461-A047-45FD-8B85-C815835A17B7}" destId="{C184F20C-EFA8-4404-972F-F72E8C975183}" srcOrd="0" destOrd="0" presId="urn:microsoft.com/office/officeart/2005/8/layout/cycle1"/>
    <dgm:cxn modelId="{F92DE105-01BC-4ABB-85AA-07A9567DE4D0}" srcId="{B1E53A2A-7303-45AA-B9DE-015BC9BDE261}" destId="{C9D3FB82-6848-452A-B30D-0BE232B318D7}" srcOrd="5" destOrd="0" parTransId="{0603D447-017A-4C6F-B552-4BDC33D992D4}" sibTransId="{5351BA7A-15CF-41C3-902C-B2D9013179E0}"/>
    <dgm:cxn modelId="{C25752BB-A740-4212-B757-94A071055059}" type="presOf" srcId="{C9D3FB82-6848-452A-B30D-0BE232B318D7}" destId="{F6503BE7-378D-4A50-8B9E-047FA1BF823A}" srcOrd="0" destOrd="0" presId="urn:microsoft.com/office/officeart/2005/8/layout/cycle1"/>
    <dgm:cxn modelId="{FCB864DC-8258-4B41-81A5-188147082742}" srcId="{B1E53A2A-7303-45AA-B9DE-015BC9BDE261}" destId="{83840461-A047-45FD-8B85-C815835A17B7}" srcOrd="4" destOrd="0" parTransId="{FA14C317-3022-45CB-9980-6AA6E59D0FCA}" sibTransId="{53B122D5-22C1-41DB-BFBB-C704D80B54C7}"/>
    <dgm:cxn modelId="{692BE9DB-2F96-47BF-8D83-93921AE918C1}" srcId="{B1E53A2A-7303-45AA-B9DE-015BC9BDE261}" destId="{2DCC46E1-EFCA-462B-99C5-E787D48F9909}" srcOrd="3" destOrd="0" parTransId="{070C03D1-EE50-4C9C-8F25-AA1AB5102E04}" sibTransId="{9FCAD80D-94F4-4044-8EAD-DE4B47EBD255}"/>
    <dgm:cxn modelId="{83AB79FC-19DA-4875-9071-4538DE843294}" type="presOf" srcId="{6561ADF8-F277-4449-BFC1-F452DB893BB0}" destId="{DF381FD8-C549-4BDE-A9D4-284758EFFF6C}" srcOrd="0" destOrd="0" presId="urn:microsoft.com/office/officeart/2005/8/layout/cycle1"/>
    <dgm:cxn modelId="{84111FB5-F73D-4447-83C4-041613169B8C}" type="presOf" srcId="{9665A016-D481-45B6-829A-0ADFACEDA83A}" destId="{F0054454-A0B8-4017-8484-00CC84F3556A}" srcOrd="0" destOrd="0" presId="urn:microsoft.com/office/officeart/2005/8/layout/cycle1"/>
    <dgm:cxn modelId="{B886DB77-24A2-48E1-9DFA-5F82403E704E}" type="presOf" srcId="{53B122D5-22C1-41DB-BFBB-C704D80B54C7}" destId="{EDED54C8-9546-423A-8F25-30D7D8EDFF54}" srcOrd="0" destOrd="0" presId="urn:microsoft.com/office/officeart/2005/8/layout/cycle1"/>
    <dgm:cxn modelId="{214E8E64-A7C0-4F56-9BF4-9026160DE32A}" srcId="{B1E53A2A-7303-45AA-B9DE-015BC9BDE261}" destId="{5840C8E7-3DA4-454D-A75E-C3E00A6F9CB1}" srcOrd="0" destOrd="0" parTransId="{7851EF92-3291-424D-A056-C1B4219BFC5F}" sibTransId="{6561ADF8-F277-4449-BFC1-F452DB893BB0}"/>
    <dgm:cxn modelId="{3B8FB885-C36E-45A3-BF5A-EF96C37153CB}" type="presOf" srcId="{5351BA7A-15CF-41C3-902C-B2D9013179E0}" destId="{D61B716A-0768-471A-9201-035E6A5C3973}" srcOrd="0" destOrd="0" presId="urn:microsoft.com/office/officeart/2005/8/layout/cycle1"/>
    <dgm:cxn modelId="{3976F92F-C4D5-42C5-9F9B-A4C18053343B}" type="presOf" srcId="{2DCC46E1-EFCA-462B-99C5-E787D48F9909}" destId="{9D4FC5C0-7B9B-47C6-9D95-AB2568FE80D6}" srcOrd="0" destOrd="0" presId="urn:microsoft.com/office/officeart/2005/8/layout/cycle1"/>
    <dgm:cxn modelId="{FE6ABABE-3F6B-4059-97F8-D2E767F1C078}" type="presParOf" srcId="{CD5E67FB-E444-468D-9302-E74D83E755CE}" destId="{97D8F29E-AB02-4A39-8C5C-EC7A3726F68F}" srcOrd="0" destOrd="0" presId="urn:microsoft.com/office/officeart/2005/8/layout/cycle1"/>
    <dgm:cxn modelId="{00955938-2ADB-4AFB-B153-A9890EAFDA62}" type="presParOf" srcId="{CD5E67FB-E444-468D-9302-E74D83E755CE}" destId="{0C2AF6C7-DB7E-4CB4-B2B4-024BEA837E61}" srcOrd="1" destOrd="0" presId="urn:microsoft.com/office/officeart/2005/8/layout/cycle1"/>
    <dgm:cxn modelId="{E9C25E05-3BC4-408E-A3EA-A67A8EAE67C6}" type="presParOf" srcId="{CD5E67FB-E444-468D-9302-E74D83E755CE}" destId="{DF381FD8-C549-4BDE-A9D4-284758EFFF6C}" srcOrd="2" destOrd="0" presId="urn:microsoft.com/office/officeart/2005/8/layout/cycle1"/>
    <dgm:cxn modelId="{55DCC2B6-5F96-46F5-A47D-EB8C8BD805F7}" type="presParOf" srcId="{CD5E67FB-E444-468D-9302-E74D83E755CE}" destId="{E56650FA-25A6-4A43-88A0-CAC94C5EF603}" srcOrd="3" destOrd="0" presId="urn:microsoft.com/office/officeart/2005/8/layout/cycle1"/>
    <dgm:cxn modelId="{D09E5F16-FD96-4065-BE70-4D1847EB02B6}" type="presParOf" srcId="{CD5E67FB-E444-468D-9302-E74D83E755CE}" destId="{059A9B08-087B-40D5-9F09-86B33D3483C1}" srcOrd="4" destOrd="0" presId="urn:microsoft.com/office/officeart/2005/8/layout/cycle1"/>
    <dgm:cxn modelId="{3984AE96-80FE-44E3-8B8F-F829ACB738A5}" type="presParOf" srcId="{CD5E67FB-E444-468D-9302-E74D83E755CE}" destId="{F0054454-A0B8-4017-8484-00CC84F3556A}" srcOrd="5" destOrd="0" presId="urn:microsoft.com/office/officeart/2005/8/layout/cycle1"/>
    <dgm:cxn modelId="{7A6A30AA-A5BC-4932-ADEC-7803EF71B1E0}" type="presParOf" srcId="{CD5E67FB-E444-468D-9302-E74D83E755CE}" destId="{3BA32603-1F51-4592-96AD-1D88B581B140}" srcOrd="6" destOrd="0" presId="urn:microsoft.com/office/officeart/2005/8/layout/cycle1"/>
    <dgm:cxn modelId="{CF2C35F9-FBA9-4436-8F40-8750EC3F5E0B}" type="presParOf" srcId="{CD5E67FB-E444-468D-9302-E74D83E755CE}" destId="{169195F1-3398-4DA6-A25C-2F5288057D30}" srcOrd="7" destOrd="0" presId="urn:microsoft.com/office/officeart/2005/8/layout/cycle1"/>
    <dgm:cxn modelId="{F33F7E4A-ACB4-443E-BC8B-05739E7864B5}" type="presParOf" srcId="{CD5E67FB-E444-468D-9302-E74D83E755CE}" destId="{80D0A7B9-087C-45E6-A9D7-734869497901}" srcOrd="8" destOrd="0" presId="urn:microsoft.com/office/officeart/2005/8/layout/cycle1"/>
    <dgm:cxn modelId="{98338368-A371-4AE5-A79A-F712308B3307}" type="presParOf" srcId="{CD5E67FB-E444-468D-9302-E74D83E755CE}" destId="{AA2AAC31-1FF5-443E-91AD-06182A9F6A48}" srcOrd="9" destOrd="0" presId="urn:microsoft.com/office/officeart/2005/8/layout/cycle1"/>
    <dgm:cxn modelId="{C9CC671C-4E0F-45EB-B7E1-9D701C4D16A2}" type="presParOf" srcId="{CD5E67FB-E444-468D-9302-E74D83E755CE}" destId="{9D4FC5C0-7B9B-47C6-9D95-AB2568FE80D6}" srcOrd="10" destOrd="0" presId="urn:microsoft.com/office/officeart/2005/8/layout/cycle1"/>
    <dgm:cxn modelId="{21B68BB8-A240-494F-A7D6-3CFC70F1256A}" type="presParOf" srcId="{CD5E67FB-E444-468D-9302-E74D83E755CE}" destId="{D52B7B79-B8A0-4526-8383-0826EAD91FE5}" srcOrd="11" destOrd="0" presId="urn:microsoft.com/office/officeart/2005/8/layout/cycle1"/>
    <dgm:cxn modelId="{4DE24C04-7AD2-4407-BE8E-5342A4F2FF25}" type="presParOf" srcId="{CD5E67FB-E444-468D-9302-E74D83E755CE}" destId="{18B63F80-9650-4942-92E9-FDE14E1BB88C}" srcOrd="12" destOrd="0" presId="urn:microsoft.com/office/officeart/2005/8/layout/cycle1"/>
    <dgm:cxn modelId="{FF4241C9-8A11-40EB-8DC6-5E3A33B48133}" type="presParOf" srcId="{CD5E67FB-E444-468D-9302-E74D83E755CE}" destId="{C184F20C-EFA8-4404-972F-F72E8C975183}" srcOrd="13" destOrd="0" presId="urn:microsoft.com/office/officeart/2005/8/layout/cycle1"/>
    <dgm:cxn modelId="{259D7036-FFB4-4B9B-BABE-414264C38953}" type="presParOf" srcId="{CD5E67FB-E444-468D-9302-E74D83E755CE}" destId="{EDED54C8-9546-423A-8F25-30D7D8EDFF54}" srcOrd="14" destOrd="0" presId="urn:microsoft.com/office/officeart/2005/8/layout/cycle1"/>
    <dgm:cxn modelId="{8BA7A79A-D551-41FD-8876-B5C8BA99F14E}" type="presParOf" srcId="{CD5E67FB-E444-468D-9302-E74D83E755CE}" destId="{DE62373D-43BB-4DAD-B0F2-BFB674D6EA15}" srcOrd="15" destOrd="0" presId="urn:microsoft.com/office/officeart/2005/8/layout/cycle1"/>
    <dgm:cxn modelId="{85A5B6B9-0126-4D9A-BAE4-5F24575BABA4}" type="presParOf" srcId="{CD5E67FB-E444-468D-9302-E74D83E755CE}" destId="{F6503BE7-378D-4A50-8B9E-047FA1BF823A}" srcOrd="16" destOrd="0" presId="urn:microsoft.com/office/officeart/2005/8/layout/cycle1"/>
    <dgm:cxn modelId="{943B5A87-8D35-4FA6-B2F6-B8D0CACD47E6}" type="presParOf" srcId="{CD5E67FB-E444-468D-9302-E74D83E755CE}" destId="{D61B716A-0768-471A-9201-035E6A5C397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0076E-1717-44C6-AFA4-E3C2E6C9E6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18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561D-9320-4769-9375-880063A85079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8A6CC-5DA5-4BD6-89CB-E07693BE0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23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40201-ECD0-4F8F-BD54-A0C12416BA4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2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補桌錄畫面</a:t>
            </a:r>
            <a:r>
              <a:rPr lang="en-US" altLang="zh-TW" dirty="0" smtClean="0"/>
              <a:t>(PPT</a:t>
            </a:r>
            <a:r>
              <a:rPr lang="zh-TW" altLang="en-US" dirty="0" smtClean="0"/>
              <a:t>母片設計步驟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19527-5B60-4BBC-A8F2-0718172FBAC4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不講圖片授權，直接引導觀看</a:t>
            </a:r>
            <a:r>
              <a:rPr lang="en-US" altLang="zh-TW" dirty="0" smtClean="0"/>
              <a:t>3-1</a:t>
            </a:r>
            <a:r>
              <a:rPr lang="zh-TW" altLang="en-US" smtClean="0"/>
              <a:t>影片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19527-5B60-4BBC-A8F2-0718172FBAC4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23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63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98775" y="302804"/>
            <a:ext cx="2606517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9226" y="302804"/>
            <a:ext cx="7641326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13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9659" y="703618"/>
            <a:ext cx="7039822" cy="116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234" y="6476082"/>
            <a:ext cx="78529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zh-TW" altLang="en-US" sz="3700" dirty="0"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676" y="2338786"/>
            <a:ext cx="7843145" cy="4415598"/>
          </a:xfrm>
        </p:spPr>
        <p:txBody>
          <a:bodyPr/>
          <a:lstStyle>
            <a:lvl1pPr marL="390119" indent="-390119">
              <a:lnSpc>
                <a:spcPct val="150000"/>
              </a:lnSpc>
              <a:buFont typeface="Wingdings" pitchFamily="2" charset="2"/>
              <a:buChar char="l"/>
              <a:defRPr sz="3200">
                <a:latin typeface="+mn-ea"/>
                <a:ea typeface="+mn-ea"/>
              </a:defRPr>
            </a:lvl1pPr>
            <a:lvl2pPr marL="887008" indent="-410652" algn="l">
              <a:lnSpc>
                <a:spcPct val="100000"/>
              </a:lnSpc>
              <a:spcBef>
                <a:spcPts val="684"/>
              </a:spcBef>
              <a:buFont typeface="Wingdings" pitchFamily="2" charset="2"/>
              <a:buChar char="l"/>
              <a:defRPr sz="2700">
                <a:latin typeface="+mn-ea"/>
                <a:ea typeface="+mn-ea"/>
              </a:defRPr>
            </a:lvl2pPr>
            <a:lvl3pPr marL="1482454" indent="-398332">
              <a:buFont typeface="Wingdings" pitchFamily="2" charset="2"/>
              <a:buChar char="l"/>
              <a:defRPr sz="2300">
                <a:latin typeface="+mn-ea"/>
                <a:ea typeface="+mn-ea"/>
              </a:defRPr>
            </a:lvl3pPr>
            <a:lvl4pPr marL="1823295" indent="-299776">
              <a:buFont typeface="Wingdings" pitchFamily="2" charset="2"/>
              <a:buChar char="l"/>
              <a:defRPr sz="2100">
                <a:latin typeface="+mn-ea"/>
                <a:ea typeface="+mn-ea"/>
              </a:defRPr>
            </a:lvl4pPr>
            <a:lvl5pPr marL="2345066" indent="-258954">
              <a:buFont typeface="Wingdings" pitchFamily="2" charset="2"/>
              <a:buChar char="l"/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第二層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第三層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第四層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8CF8-2011-4714-AA7E-DC5C44F070CA}" type="datetime1">
              <a:rPr lang="zh-TW" altLang="en-US"/>
              <a:pPr>
                <a:defRPr/>
              </a:pPr>
              <a:t>2016/11/13</a:t>
            </a:fld>
            <a:endParaRPr lang="en-US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98273" y="7008171"/>
            <a:ext cx="2495127" cy="4025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D561-543E-4B7A-BC3A-02F039237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90A2-7DB3-405D-A86E-A0CB772FFE44}" type="datetime1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9E6-B94C-47FF-993A-78F0B9CA035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圓角化同側角落矩形 5"/>
          <p:cNvSpPr/>
          <p:nvPr userDrawn="1"/>
        </p:nvSpPr>
        <p:spPr>
          <a:xfrm>
            <a:off x="209930" y="181521"/>
            <a:ext cx="10273541" cy="1376131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/>
          </a:p>
        </p:txBody>
      </p:sp>
      <p:sp>
        <p:nvSpPr>
          <p:cNvPr id="7" name="圓角化同側角落矩形 6"/>
          <p:cNvSpPr/>
          <p:nvPr userDrawn="1"/>
        </p:nvSpPr>
        <p:spPr>
          <a:xfrm flipV="1">
            <a:off x="209930" y="6971816"/>
            <a:ext cx="10273541" cy="423425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橢圓 7"/>
          <p:cNvSpPr/>
          <p:nvPr userDrawn="1"/>
        </p:nvSpPr>
        <p:spPr>
          <a:xfrm>
            <a:off x="9472958" y="1028429"/>
            <a:ext cx="842000" cy="10584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8406306" y="1028429"/>
            <a:ext cx="842000" cy="10584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7339654" y="1028429"/>
            <a:ext cx="842000" cy="10584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6273003" y="1028429"/>
            <a:ext cx="842000" cy="10584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 userDrawn="1"/>
        </p:nvGrpSpPr>
        <p:grpSpPr>
          <a:xfrm>
            <a:off x="6378253" y="1237297"/>
            <a:ext cx="631500" cy="714450"/>
            <a:chOff x="2843808" y="1803817"/>
            <a:chExt cx="720000" cy="720000"/>
          </a:xfrm>
        </p:grpSpPr>
        <p:sp>
          <p:nvSpPr>
            <p:cNvPr id="13" name="橢圓 12"/>
            <p:cNvSpPr/>
            <p:nvPr userDrawn="1"/>
          </p:nvSpPr>
          <p:spPr>
            <a:xfrm>
              <a:off x="2843808" y="1803817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6"/>
            <p:cNvSpPr/>
            <p:nvPr userDrawn="1"/>
          </p:nvSpPr>
          <p:spPr>
            <a:xfrm>
              <a:off x="3023375" y="1983384"/>
              <a:ext cx="360865" cy="360865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550832" y="0"/>
                  </a:moveTo>
                  <a:lnTo>
                    <a:pt x="914400" y="0"/>
                  </a:lnTo>
                  <a:lnTo>
                    <a:pt x="914400" y="375462"/>
                  </a:lnTo>
                  <a:lnTo>
                    <a:pt x="550832" y="375462"/>
                  </a:lnTo>
                  <a:close/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914400" y="45720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 userDrawn="1"/>
        </p:nvGrpSpPr>
        <p:grpSpPr>
          <a:xfrm>
            <a:off x="7444904" y="1240162"/>
            <a:ext cx="631500" cy="714450"/>
            <a:chOff x="3779912" y="1923678"/>
            <a:chExt cx="720000" cy="720000"/>
          </a:xfrm>
        </p:grpSpPr>
        <p:sp>
          <p:nvSpPr>
            <p:cNvPr id="16" name="橢圓 15"/>
            <p:cNvSpPr/>
            <p:nvPr userDrawn="1"/>
          </p:nvSpPr>
          <p:spPr>
            <a:xfrm>
              <a:off x="3779912" y="1923678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平行四邊形 21"/>
            <p:cNvSpPr/>
            <p:nvPr userDrawn="1"/>
          </p:nvSpPr>
          <p:spPr>
            <a:xfrm rot="5400000" flipV="1">
              <a:off x="3925233" y="2067613"/>
              <a:ext cx="429358" cy="432130"/>
            </a:xfrm>
            <a:custGeom>
              <a:avLst/>
              <a:gdLst/>
              <a:ahLst/>
              <a:cxnLst/>
              <a:rect l="l" t="t" r="r" b="b"/>
              <a:pathLst>
                <a:path w="1106971" h="1114115">
                  <a:moveTo>
                    <a:pt x="360153" y="0"/>
                  </a:moveTo>
                  <a:lnTo>
                    <a:pt x="360153" y="746818"/>
                  </a:lnTo>
                  <a:lnTo>
                    <a:pt x="1106971" y="746818"/>
                  </a:lnTo>
                  <a:lnTo>
                    <a:pt x="1106971" y="0"/>
                  </a:lnTo>
                  <a:close/>
                  <a:moveTo>
                    <a:pt x="125707" y="1114115"/>
                  </a:moveTo>
                  <a:lnTo>
                    <a:pt x="889806" y="1114115"/>
                  </a:lnTo>
                  <a:lnTo>
                    <a:pt x="1106971" y="837753"/>
                  </a:lnTo>
                  <a:lnTo>
                    <a:pt x="342872" y="837753"/>
                  </a:lnTo>
                  <a:close/>
                  <a:moveTo>
                    <a:pt x="0" y="326613"/>
                  </a:moveTo>
                  <a:lnTo>
                    <a:pt x="0" y="1058536"/>
                  </a:lnTo>
                  <a:lnTo>
                    <a:pt x="276362" y="731923"/>
                  </a:lnTo>
                  <a:lnTo>
                    <a:pt x="2763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 userDrawn="1"/>
        </p:nvGrpSpPr>
        <p:grpSpPr>
          <a:xfrm>
            <a:off x="8511556" y="1240162"/>
            <a:ext cx="631500" cy="714450"/>
            <a:chOff x="4644088" y="1869833"/>
            <a:chExt cx="720000" cy="720000"/>
          </a:xfrm>
        </p:grpSpPr>
        <p:sp>
          <p:nvSpPr>
            <p:cNvPr id="19" name="橢圓 18"/>
            <p:cNvSpPr/>
            <p:nvPr userDrawn="1"/>
          </p:nvSpPr>
          <p:spPr>
            <a:xfrm>
              <a:off x="4644088" y="1869833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25"/>
            <p:cNvSpPr/>
            <p:nvPr userDrawn="1"/>
          </p:nvSpPr>
          <p:spPr>
            <a:xfrm>
              <a:off x="4788104" y="2019016"/>
              <a:ext cx="431968" cy="421634"/>
            </a:xfrm>
            <a:custGeom>
              <a:avLst/>
              <a:gdLst/>
              <a:ahLst/>
              <a:cxnLst/>
              <a:rect l="l" t="t" r="r" b="b"/>
              <a:pathLst>
                <a:path w="1008072" h="983957">
                  <a:moveTo>
                    <a:pt x="0" y="695925"/>
                  </a:moveTo>
                  <a:lnTo>
                    <a:pt x="288032" y="695925"/>
                  </a:lnTo>
                  <a:lnTo>
                    <a:pt x="288032" y="983957"/>
                  </a:lnTo>
                  <a:lnTo>
                    <a:pt x="0" y="983957"/>
                  </a:lnTo>
                  <a:close/>
                  <a:moveTo>
                    <a:pt x="360040" y="389891"/>
                  </a:moveTo>
                  <a:lnTo>
                    <a:pt x="648072" y="389891"/>
                  </a:lnTo>
                  <a:lnTo>
                    <a:pt x="648072" y="983957"/>
                  </a:lnTo>
                  <a:lnTo>
                    <a:pt x="360040" y="983957"/>
                  </a:lnTo>
                  <a:close/>
                  <a:moveTo>
                    <a:pt x="720040" y="0"/>
                  </a:moveTo>
                  <a:lnTo>
                    <a:pt x="1008072" y="0"/>
                  </a:lnTo>
                  <a:lnTo>
                    <a:pt x="1008072" y="983957"/>
                  </a:lnTo>
                  <a:lnTo>
                    <a:pt x="720040" y="9839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 userDrawn="1"/>
        </p:nvGrpSpPr>
        <p:grpSpPr>
          <a:xfrm>
            <a:off x="9578208" y="1240162"/>
            <a:ext cx="631500" cy="714450"/>
            <a:chOff x="5754155" y="1955158"/>
            <a:chExt cx="720000" cy="720000"/>
          </a:xfrm>
        </p:grpSpPr>
        <p:sp>
          <p:nvSpPr>
            <p:cNvPr id="22" name="橢圓 21"/>
            <p:cNvSpPr/>
            <p:nvPr userDrawn="1"/>
          </p:nvSpPr>
          <p:spPr>
            <a:xfrm>
              <a:off x="5754155" y="1955158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圓角化對角線角落矩形 27"/>
            <p:cNvSpPr/>
            <p:nvPr userDrawn="1"/>
          </p:nvSpPr>
          <p:spPr>
            <a:xfrm>
              <a:off x="5903530" y="2104533"/>
              <a:ext cx="421250" cy="42125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96611" y="494952"/>
                  </a:moveTo>
                  <a:lnTo>
                    <a:pt x="910595" y="494952"/>
                  </a:lnTo>
                  <a:cubicBezTo>
                    <a:pt x="894639" y="716827"/>
                    <a:pt x="718271" y="893705"/>
                    <a:pt x="496611" y="910427"/>
                  </a:cubicBezTo>
                  <a:close/>
                  <a:moveTo>
                    <a:pt x="0" y="494952"/>
                  </a:moveTo>
                  <a:lnTo>
                    <a:pt x="417789" y="494952"/>
                  </a:lnTo>
                  <a:lnTo>
                    <a:pt x="417789" y="912741"/>
                  </a:lnTo>
                  <a:lnTo>
                    <a:pt x="473657" y="912741"/>
                  </a:lnTo>
                  <a:cubicBezTo>
                    <a:pt x="468228" y="914302"/>
                    <a:pt x="462725" y="914400"/>
                    <a:pt x="457200" y="914400"/>
                  </a:cubicBezTo>
                  <a:lnTo>
                    <a:pt x="0" y="914400"/>
                  </a:lnTo>
                  <a:close/>
                  <a:moveTo>
                    <a:pt x="417789" y="3973"/>
                  </a:moveTo>
                  <a:lnTo>
                    <a:pt x="417789" y="416130"/>
                  </a:lnTo>
                  <a:lnTo>
                    <a:pt x="4140" y="416130"/>
                  </a:lnTo>
                  <a:cubicBezTo>
                    <a:pt x="21535" y="195800"/>
                    <a:pt x="197243" y="20600"/>
                    <a:pt x="417789" y="3973"/>
                  </a:cubicBezTo>
                  <a:close/>
                  <a:moveTo>
                    <a:pt x="496611" y="0"/>
                  </a:moveTo>
                  <a:lnTo>
                    <a:pt x="914400" y="0"/>
                  </a:lnTo>
                  <a:lnTo>
                    <a:pt x="914400" y="416130"/>
                  </a:lnTo>
                  <a:lnTo>
                    <a:pt x="496611" y="416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/>
          <p:cNvSpPr txBox="1"/>
          <p:nvPr userDrawn="1"/>
        </p:nvSpPr>
        <p:spPr>
          <a:xfrm>
            <a:off x="5851956" y="810468"/>
            <a:ext cx="1595644" cy="520823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zh-TW" altLang="en-US" sz="27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企業簡介</a:t>
            </a:r>
            <a:endParaRPr lang="zh-TW" altLang="en-US" sz="2700" b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209927" y="1557651"/>
            <a:ext cx="6063076" cy="27460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企業簡介</a:t>
            </a:r>
            <a:r>
              <a:rPr lang="en-US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企業沿革</a:t>
            </a:r>
            <a:r>
              <a:rPr lang="en-US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企業肯定</a:t>
            </a:r>
            <a:r>
              <a:rPr lang="en-US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領導目標</a:t>
            </a:r>
            <a:r>
              <a:rPr lang="en-US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企業使命</a:t>
            </a:r>
            <a:r>
              <a:rPr lang="en-US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核心優勢</a:t>
            </a:r>
            <a:r>
              <a:rPr lang="en-US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企業組織</a:t>
            </a:r>
            <a:r>
              <a:rPr lang="en-US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zh-TW" altLang="zh-TW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管理方針</a:t>
            </a:r>
            <a:endParaRPr lang="zh-TW" altLang="zh-TW" sz="11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0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8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92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9227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881372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6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0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01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7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12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14" indent="0">
              <a:buNone/>
              <a:defRPr sz="3000"/>
            </a:lvl2pPr>
            <a:lvl3pPr marL="995627" indent="0">
              <a:buNone/>
              <a:defRPr sz="2600"/>
            </a:lvl3pPr>
            <a:lvl4pPr marL="1493441" indent="0">
              <a:buNone/>
              <a:defRPr sz="2200"/>
            </a:lvl4pPr>
            <a:lvl5pPr marL="1991254" indent="0">
              <a:buNone/>
              <a:defRPr sz="2200"/>
            </a:lvl5pPr>
            <a:lvl6pPr marL="2489068" indent="0">
              <a:buNone/>
              <a:defRPr sz="2200"/>
            </a:lvl6pPr>
            <a:lvl7pPr marL="2986881" indent="0">
              <a:buNone/>
              <a:defRPr sz="2200"/>
            </a:lvl7pPr>
            <a:lvl8pPr marL="3484696" indent="0">
              <a:buNone/>
              <a:defRPr sz="2200"/>
            </a:lvl8pPr>
            <a:lvl9pPr marL="3982509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19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/>
        </p:blipFill>
        <p:spPr bwMode="auto">
          <a:xfrm>
            <a:off x="0" y="-473"/>
            <a:ext cx="10706101" cy="756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62" tIns="49782" rIns="99562" bIns="49782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2" tIns="49782" rIns="99562" bIns="4978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6EFCB173-C88D-462F-B764-63499F7A6D55}" type="datetimeFigureOut">
              <a:rPr lang="zh-TW" altLang="en-US" smtClean="0"/>
              <a:pPr/>
              <a:t>2016/11/13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80" y="7008173"/>
            <a:ext cx="3386243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B4D870D4-2478-42B0-A779-A9595B0267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2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95627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73361" indent="-373361" algn="l" defTabSz="99562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808947" indent="-311134" algn="l" defTabSz="99562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244534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742348" indent="-248907" algn="l" defTabSz="99562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240161" indent="-248907" algn="l" defTabSz="99562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737975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788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602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415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1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27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4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5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68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8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96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509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8148" y="1332359"/>
            <a:ext cx="10009112" cy="208823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快速學會</a:t>
            </a:r>
            <a:r>
              <a:rPr lang="en-US" altLang="zh-TW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en-US" altLang="zh-TW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zh-TW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數位教材設計與製作秘訣</a:t>
            </a:r>
            <a:endParaRPr lang="zh-TW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8228" y="4788743"/>
            <a:ext cx="8928992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致理科技大學  張淑萍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教育部磨課師課程品質提升計畫  共同主持人</a:t>
            </a:r>
            <a:endParaRPr lang="en-US" altLang="zh-TW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cuteping@mail.chihlee.edu.tw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713" y="3255963"/>
            <a:ext cx="5133975" cy="10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196" y="3132559"/>
            <a:ext cx="9089390" cy="1501751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設計</a:t>
            </a:r>
            <a:endParaRPr lang="zh-TW" alt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微學習與行動學習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836415"/>
            <a:ext cx="3427208" cy="365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122564" y="2196455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i="1" dirty="0" smtClean="0">
                <a:latin typeface="微軟正黑體" pitchFamily="34" charset="-120"/>
                <a:ea typeface="微軟正黑體" pitchFamily="34" charset="-120"/>
              </a:rPr>
              <a:t>運用軟體工具</a:t>
            </a:r>
            <a:r>
              <a:rPr lang="en-US" altLang="zh-TW" sz="3200" i="1" dirty="0" smtClean="0">
                <a:latin typeface="微軟正黑體" pitchFamily="34" charset="-120"/>
                <a:ea typeface="微軟正黑體" pitchFamily="34" charset="-120"/>
              </a:rPr>
              <a:t>~~</a:t>
            </a:r>
          </a:p>
          <a:p>
            <a:endParaRPr lang="en-US" altLang="zh-TW" sz="3200" i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i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長度短</a:t>
            </a:r>
            <a:endParaRPr lang="en-US" altLang="zh-TW" sz="3200" i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i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i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講重點</a:t>
            </a:r>
            <a:endParaRPr lang="en-US" altLang="zh-TW" sz="3200" i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200" i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i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加故事、案例</a:t>
            </a:r>
            <a:endParaRPr lang="en-US" altLang="zh-TW" sz="3200" i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50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展開設計的第一步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F74B-6E48-4580-94E7-1B5C9FEE1D8B}" type="slidenum">
              <a:rPr lang="zh-TW" altLang="en-US" smtClean="0"/>
              <a:pPr/>
              <a:t>12</a:t>
            </a:fld>
            <a:endParaRPr lang="zh-TW" altLang="en-US"/>
          </a:p>
        </p:txBody>
      </p:sp>
      <p:grpSp>
        <p:nvGrpSpPr>
          <p:cNvPr id="7" name="群組 13"/>
          <p:cNvGrpSpPr/>
          <p:nvPr/>
        </p:nvGrpSpPr>
        <p:grpSpPr>
          <a:xfrm>
            <a:off x="2315163" y="2024165"/>
            <a:ext cx="5841363" cy="5240089"/>
            <a:chOff x="2097290" y="1075298"/>
            <a:chExt cx="4936128" cy="4178906"/>
          </a:xfrm>
        </p:grpSpPr>
        <p:sp>
          <p:nvSpPr>
            <p:cNvPr id="4" name="AutoShape 30"/>
            <p:cNvSpPr>
              <a:spLocks noChangeArrowheads="1"/>
            </p:cNvSpPr>
            <p:nvPr/>
          </p:nvSpPr>
          <p:spPr bwMode="auto">
            <a:xfrm>
              <a:off x="3945935" y="4189460"/>
              <a:ext cx="1227137" cy="806357"/>
            </a:xfrm>
            <a:prstGeom prst="flowChartMerg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0"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3957638" y="1333683"/>
              <a:ext cx="1227137" cy="806357"/>
            </a:xfrm>
            <a:prstGeom prst="flowChartMerg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0"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2771775" y="2713484"/>
              <a:ext cx="3598863" cy="647700"/>
            </a:xfrm>
            <a:prstGeom prst="roundRect">
              <a:avLst>
                <a:gd name="adj" fmla="val 45787"/>
              </a:avLst>
            </a:prstGeom>
            <a:solidFill>
              <a:srgbClr val="FFCC00"/>
            </a:solidFill>
            <a:ln w="6350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kumimoji="0" lang="zh-TW" altLang="en-US" sz="2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簡報母片運用秘訣</a:t>
              </a:r>
            </a:p>
          </p:txBody>
        </p:sp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2771775" y="1923393"/>
              <a:ext cx="3598863" cy="647700"/>
            </a:xfrm>
            <a:prstGeom prst="roundRect">
              <a:avLst>
                <a:gd name="adj" fmla="val 45787"/>
              </a:avLst>
            </a:prstGeom>
            <a:solidFill>
              <a:srgbClr val="FF9900"/>
            </a:solidFill>
            <a:ln w="6350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kumimoji="0" lang="zh-TW" altLang="en-US" sz="2700" dirty="0" smtClean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熟悉簡報設</a:t>
              </a:r>
              <a:r>
                <a:rPr kumimoji="0" lang="zh-TW" altLang="en-US" sz="2700" dirty="0"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計技巧</a:t>
              </a:r>
              <a:endParaRPr kumimoji="0" lang="zh-TW" altLang="en-US" sz="27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29"/>
            <p:cNvSpPr>
              <a:spLocks noChangeArrowheads="1"/>
            </p:cNvSpPr>
            <p:nvPr/>
          </p:nvSpPr>
          <p:spPr bwMode="auto">
            <a:xfrm>
              <a:off x="2097290" y="4666088"/>
              <a:ext cx="4924425" cy="588116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kumimoji="0" lang="zh-TW" altLang="zh-TW" sz="27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7"/>
                  <a:sym typeface="Wingdings" pitchFamily="2" charset="2"/>
                </a:rPr>
                <a:t>養成</a:t>
              </a:r>
              <a:r>
                <a:rPr kumimoji="0" lang="zh-TW" altLang="zh-TW" sz="27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7"/>
                  <a:sym typeface="Wingdings" pitchFamily="2" charset="2"/>
                </a:rPr>
                <a:t>成功</a:t>
              </a:r>
              <a:endParaRPr kumimoji="0" lang="zh-TW" altLang="en-US" sz="27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7"/>
                <a:sym typeface="Wingdings" pitchFamily="2" charset="2"/>
              </a:endParaRPr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auto">
            <a:xfrm>
              <a:off x="2760074" y="3505572"/>
              <a:ext cx="3598863" cy="647700"/>
            </a:xfrm>
            <a:prstGeom prst="roundRect">
              <a:avLst>
                <a:gd name="adj" fmla="val 45787"/>
              </a:avLst>
            </a:prstGeom>
            <a:solidFill>
              <a:srgbClr val="FFFF66"/>
            </a:solidFill>
            <a:ln w="6350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  <a:defRPr/>
              </a:pPr>
              <a:r>
                <a:rPr kumimoji="0" lang="zh-TW" altLang="en-US" sz="2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自我練習 舉一反三</a:t>
              </a:r>
              <a:endParaRPr kumimoji="0"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2108993" y="1075298"/>
              <a:ext cx="4924425" cy="58811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kumimoji="0" lang="zh-TW" altLang="zh-TW" sz="27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7"/>
                  <a:sym typeface="Wingdings" pitchFamily="2" charset="2"/>
                </a:rPr>
                <a:t>養成</a:t>
              </a:r>
              <a:r>
                <a:rPr kumimoji="0" lang="zh-TW" altLang="zh-TW" sz="27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7"/>
                  <a:sym typeface="Wingdings" pitchFamily="2" charset="2"/>
                </a:rPr>
                <a:t>步驟</a:t>
              </a:r>
              <a:endParaRPr kumimoji="0"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0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教材內容設計技巧</a:t>
            </a:r>
            <a:endParaRPr lang="zh-TW" altLang="en-US" dirty="0"/>
          </a:p>
        </p:txBody>
      </p:sp>
      <p:grpSp>
        <p:nvGrpSpPr>
          <p:cNvPr id="3" name="群組 3"/>
          <p:cNvGrpSpPr/>
          <p:nvPr/>
        </p:nvGrpSpPr>
        <p:grpSpPr>
          <a:xfrm>
            <a:off x="810196" y="2412479"/>
            <a:ext cx="9229025" cy="4309746"/>
            <a:chOff x="1000125" y="1928813"/>
            <a:chExt cx="7493000" cy="4298808"/>
          </a:xfrm>
        </p:grpSpPr>
        <p:sp>
          <p:nvSpPr>
            <p:cNvPr id="5" name="矩形 4"/>
            <p:cNvSpPr/>
            <p:nvPr/>
          </p:nvSpPr>
          <p:spPr>
            <a:xfrm>
              <a:off x="1000125" y="2071688"/>
              <a:ext cx="2143125" cy="571500"/>
            </a:xfrm>
            <a:prstGeom prst="rect">
              <a:avLst/>
            </a:prstGeom>
            <a:solidFill>
              <a:srgbClr val="EFC0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4"/>
            <p:cNvSpPr txBox="1">
              <a:spLocks noChangeArrowheads="1"/>
            </p:cNvSpPr>
            <p:nvPr/>
          </p:nvSpPr>
          <p:spPr bwMode="auto">
            <a:xfrm>
              <a:off x="1285875" y="1928813"/>
              <a:ext cx="1316047" cy="77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</a:pPr>
              <a:r>
                <a:rPr lang="zh-TW" altLang="en-US" sz="2800" dirty="0">
                  <a:solidFill>
                    <a:srgbClr val="000000"/>
                  </a:solidFill>
                  <a:latin typeface="Perpetua" pitchFamily="18" charset="0"/>
                  <a:ea typeface="微軟正黑體" pitchFamily="34" charset="-120"/>
                </a:rPr>
                <a:t>提綱挈領</a:t>
              </a:r>
              <a:endParaRPr lang="en-US" altLang="zh-TW" sz="2800" dirty="0">
                <a:solidFill>
                  <a:srgbClr val="000000"/>
                </a:solidFill>
                <a:latin typeface="Perpetua" pitchFamily="18" charset="0"/>
                <a:ea typeface="微軟正黑體" pitchFamily="34" charset="-120"/>
              </a:endParaRPr>
            </a:p>
          </p:txBody>
        </p:sp>
        <p:sp>
          <p:nvSpPr>
            <p:cNvPr id="7" name="AutoShape 68"/>
            <p:cNvSpPr>
              <a:spLocks noChangeArrowheads="1"/>
            </p:cNvSpPr>
            <p:nvPr/>
          </p:nvSpPr>
          <p:spPr bwMode="auto">
            <a:xfrm rot="5400000">
              <a:off x="3278982" y="1934719"/>
              <a:ext cx="522288" cy="843848"/>
            </a:xfrm>
            <a:prstGeom prst="triangle">
              <a:avLst>
                <a:gd name="adj" fmla="val 50111"/>
              </a:avLst>
            </a:pr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2800">
                <a:ea typeface="微軟正黑體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57625" y="2071688"/>
              <a:ext cx="4572000" cy="571500"/>
            </a:xfrm>
            <a:prstGeom prst="rect">
              <a:avLst/>
            </a:prstGeom>
            <a:solidFill>
              <a:srgbClr val="A85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4"/>
            <p:cNvSpPr txBox="1">
              <a:spLocks noChangeArrowheads="1"/>
            </p:cNvSpPr>
            <p:nvPr/>
          </p:nvSpPr>
          <p:spPr bwMode="auto">
            <a:xfrm>
              <a:off x="4143375" y="1928813"/>
              <a:ext cx="4349750" cy="79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  <a:defRPr/>
              </a:pPr>
              <a:r>
                <a:rPr lang="zh-TW" altLang="en-US" sz="2800" dirty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版</a:t>
              </a:r>
              <a:r>
                <a:rPr lang="zh-TW" altLang="en-US" sz="2800" dirty="0" smtClean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面編排易讀、善用重點字卡</a:t>
              </a:r>
              <a:endParaRPr lang="en-US" altLang="zh-TW" sz="28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00125" y="2928938"/>
              <a:ext cx="2143125" cy="57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4"/>
            <p:cNvSpPr txBox="1">
              <a:spLocks noChangeArrowheads="1"/>
            </p:cNvSpPr>
            <p:nvPr/>
          </p:nvSpPr>
          <p:spPr bwMode="auto">
            <a:xfrm>
              <a:off x="1285875" y="2786063"/>
              <a:ext cx="1316047" cy="77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</a:pPr>
              <a:r>
                <a:rPr lang="zh-TW" altLang="en-US" sz="2800" dirty="0">
                  <a:solidFill>
                    <a:srgbClr val="000000"/>
                  </a:solidFill>
                  <a:latin typeface="Perpetua" pitchFamily="18" charset="0"/>
                  <a:ea typeface="微軟正黑體" pitchFamily="34" charset="-120"/>
                </a:rPr>
                <a:t>重點數據</a:t>
              </a:r>
            </a:p>
          </p:txBody>
        </p:sp>
        <p:sp>
          <p:nvSpPr>
            <p:cNvPr id="12" name="AutoShape 68"/>
            <p:cNvSpPr>
              <a:spLocks noChangeArrowheads="1"/>
            </p:cNvSpPr>
            <p:nvPr/>
          </p:nvSpPr>
          <p:spPr bwMode="auto">
            <a:xfrm rot="5400000">
              <a:off x="3278982" y="2791969"/>
              <a:ext cx="522288" cy="843848"/>
            </a:xfrm>
            <a:prstGeom prst="triangle">
              <a:avLst>
                <a:gd name="adj" fmla="val 50111"/>
              </a:avLst>
            </a:pr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2800">
                <a:ea typeface="微軟正黑體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857625" y="2928938"/>
              <a:ext cx="4572000" cy="571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4"/>
            <p:cNvSpPr txBox="1">
              <a:spLocks noChangeArrowheads="1"/>
            </p:cNvSpPr>
            <p:nvPr/>
          </p:nvSpPr>
          <p:spPr bwMode="auto">
            <a:xfrm>
              <a:off x="4143375" y="2786063"/>
              <a:ext cx="4143375" cy="79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  <a:defRPr/>
              </a:pPr>
              <a:r>
                <a:rPr lang="zh-TW" altLang="en-US" sz="2800" dirty="0" smtClean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圖</a:t>
              </a:r>
              <a:r>
                <a:rPr lang="zh-TW" altLang="en-US" sz="2800" dirty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表</a:t>
              </a:r>
              <a:r>
                <a:rPr lang="zh-TW" altLang="en-US" sz="2800" dirty="0" smtClean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與表格輔助重點</a:t>
              </a:r>
              <a:endParaRPr lang="en-US" altLang="zh-TW" sz="28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0125" y="3786188"/>
              <a:ext cx="2143125" cy="571500"/>
            </a:xfrm>
            <a:prstGeom prst="rect">
              <a:avLst/>
            </a:prstGeom>
            <a:solidFill>
              <a:srgbClr val="EFC0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4"/>
            <p:cNvSpPr txBox="1">
              <a:spLocks noChangeArrowheads="1"/>
            </p:cNvSpPr>
            <p:nvPr/>
          </p:nvSpPr>
          <p:spPr bwMode="auto">
            <a:xfrm>
              <a:off x="1285875" y="3643313"/>
              <a:ext cx="1316047" cy="77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</a:pPr>
              <a:r>
                <a:rPr lang="zh-TW" altLang="en-US" sz="2800" dirty="0">
                  <a:solidFill>
                    <a:srgbClr val="000000"/>
                  </a:solidFill>
                  <a:latin typeface="Perpetua" pitchFamily="18" charset="0"/>
                  <a:ea typeface="微軟正黑體" pitchFamily="34" charset="-120"/>
                </a:rPr>
                <a:t>簡報樣式</a:t>
              </a:r>
            </a:p>
          </p:txBody>
        </p:sp>
        <p:sp>
          <p:nvSpPr>
            <p:cNvPr id="17" name="AutoShape 68"/>
            <p:cNvSpPr>
              <a:spLocks noChangeArrowheads="1"/>
            </p:cNvSpPr>
            <p:nvPr/>
          </p:nvSpPr>
          <p:spPr bwMode="auto">
            <a:xfrm rot="5400000">
              <a:off x="3278982" y="3650809"/>
              <a:ext cx="522287" cy="843848"/>
            </a:xfrm>
            <a:prstGeom prst="triangle">
              <a:avLst>
                <a:gd name="adj" fmla="val 50111"/>
              </a:avLst>
            </a:pr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2800">
                <a:ea typeface="微軟正黑體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857625" y="3786188"/>
              <a:ext cx="4572000" cy="571500"/>
            </a:xfrm>
            <a:prstGeom prst="rect">
              <a:avLst/>
            </a:prstGeom>
            <a:solidFill>
              <a:srgbClr val="A85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4"/>
            <p:cNvSpPr txBox="1">
              <a:spLocks noChangeArrowheads="1"/>
            </p:cNvSpPr>
            <p:nvPr/>
          </p:nvSpPr>
          <p:spPr bwMode="auto">
            <a:xfrm>
              <a:off x="4143375" y="3643313"/>
              <a:ext cx="4214813" cy="79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  <a:defRPr/>
              </a:pPr>
              <a:r>
                <a:rPr lang="zh-TW" altLang="en-US" sz="2800" dirty="0" smtClean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運用母片變化可避免單調</a:t>
              </a:r>
              <a:endParaRPr lang="en-US" altLang="zh-TW" sz="28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00125" y="4643438"/>
              <a:ext cx="2143125" cy="57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4"/>
            <p:cNvSpPr txBox="1">
              <a:spLocks noChangeArrowheads="1"/>
            </p:cNvSpPr>
            <p:nvPr/>
          </p:nvSpPr>
          <p:spPr bwMode="auto">
            <a:xfrm>
              <a:off x="1285875" y="4500563"/>
              <a:ext cx="1316047" cy="77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</a:pPr>
              <a:r>
                <a:rPr lang="zh-TW" altLang="en-US" sz="2800" dirty="0">
                  <a:solidFill>
                    <a:srgbClr val="000000"/>
                  </a:solidFill>
                  <a:latin typeface="Perpetua" pitchFamily="18" charset="0"/>
                  <a:ea typeface="微軟正黑體" pitchFamily="34" charset="-120"/>
                </a:rPr>
                <a:t>圖解說明</a:t>
              </a:r>
            </a:p>
          </p:txBody>
        </p:sp>
        <p:sp>
          <p:nvSpPr>
            <p:cNvPr id="22" name="AutoShape 68"/>
            <p:cNvSpPr>
              <a:spLocks noChangeArrowheads="1"/>
            </p:cNvSpPr>
            <p:nvPr/>
          </p:nvSpPr>
          <p:spPr bwMode="auto">
            <a:xfrm rot="5400000">
              <a:off x="3278982" y="4508058"/>
              <a:ext cx="522287" cy="843848"/>
            </a:xfrm>
            <a:prstGeom prst="triangle">
              <a:avLst>
                <a:gd name="adj" fmla="val 50111"/>
              </a:avLst>
            </a:pr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2800"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57625" y="4643438"/>
              <a:ext cx="4572000" cy="571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4"/>
            <p:cNvSpPr txBox="1">
              <a:spLocks noChangeArrowheads="1"/>
            </p:cNvSpPr>
            <p:nvPr/>
          </p:nvSpPr>
          <p:spPr bwMode="auto">
            <a:xfrm>
              <a:off x="4143375" y="4500563"/>
              <a:ext cx="4286250" cy="79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  <a:defRPr/>
              </a:pPr>
              <a:r>
                <a:rPr lang="zh-TW" altLang="en-US" sz="2800" dirty="0" smtClean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版面圖解設計、引用媒體素材</a:t>
              </a:r>
              <a:endParaRPr lang="en-US" altLang="zh-TW" sz="28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00125" y="5572125"/>
              <a:ext cx="2143125" cy="571500"/>
            </a:xfrm>
            <a:prstGeom prst="rect">
              <a:avLst/>
            </a:prstGeom>
            <a:solidFill>
              <a:srgbClr val="EFC0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4"/>
            <p:cNvSpPr txBox="1">
              <a:spLocks noChangeArrowheads="1"/>
            </p:cNvSpPr>
            <p:nvPr/>
          </p:nvSpPr>
          <p:spPr bwMode="auto">
            <a:xfrm>
              <a:off x="1285875" y="5429250"/>
              <a:ext cx="1316047" cy="77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</a:pPr>
              <a:r>
                <a:rPr lang="zh-TW" altLang="en-US" sz="2800" dirty="0">
                  <a:solidFill>
                    <a:srgbClr val="000000"/>
                  </a:solidFill>
                  <a:latin typeface="Perpetua" pitchFamily="18" charset="0"/>
                  <a:ea typeface="微軟正黑體" pitchFamily="34" charset="-120"/>
                </a:rPr>
                <a:t>適切動畫</a:t>
              </a:r>
            </a:p>
          </p:txBody>
        </p:sp>
        <p:sp>
          <p:nvSpPr>
            <p:cNvPr id="27" name="AutoShape 68"/>
            <p:cNvSpPr>
              <a:spLocks noChangeArrowheads="1"/>
            </p:cNvSpPr>
            <p:nvPr/>
          </p:nvSpPr>
          <p:spPr bwMode="auto">
            <a:xfrm rot="5400000">
              <a:off x="3278982" y="5436745"/>
              <a:ext cx="522288" cy="843848"/>
            </a:xfrm>
            <a:prstGeom prst="triangle">
              <a:avLst>
                <a:gd name="adj" fmla="val 50111"/>
              </a:avLst>
            </a:pr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2800">
                <a:ea typeface="微軟正黑體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857625" y="5572125"/>
              <a:ext cx="4572000" cy="571500"/>
            </a:xfrm>
            <a:prstGeom prst="rect">
              <a:avLst/>
            </a:prstGeom>
            <a:solidFill>
              <a:srgbClr val="A85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4"/>
            <p:cNvSpPr txBox="1">
              <a:spLocks noChangeArrowheads="1"/>
            </p:cNvSpPr>
            <p:nvPr/>
          </p:nvSpPr>
          <p:spPr bwMode="auto">
            <a:xfrm>
              <a:off x="4143375" y="5429250"/>
              <a:ext cx="4000500" cy="79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11468" indent="-311468">
                <a:lnSpc>
                  <a:spcPct val="160000"/>
                </a:lnSpc>
                <a:spcBef>
                  <a:spcPts val="656"/>
                </a:spcBef>
                <a:buClr>
                  <a:srgbClr val="D34817"/>
                </a:buClr>
                <a:buSzPct val="85000"/>
                <a:defRPr/>
              </a:pPr>
              <a:r>
                <a:rPr lang="zh-TW" altLang="en-US" sz="2800" dirty="0" smtClean="0">
                  <a:solidFill>
                    <a:schemeClr val="bg1">
                      <a:lumMod val="85000"/>
                    </a:schemeClr>
                  </a:solidFill>
                  <a:latin typeface="Perpetua" pitchFamily="18" charset="0"/>
                  <a:ea typeface="微軟正黑體" panose="020B0604030504040204" pitchFamily="34" charset="-120"/>
                </a:rPr>
                <a:t>動畫結合旁白產生動態效果</a:t>
              </a:r>
              <a:endParaRPr lang="en-US" altLang="zh-TW" sz="2800" dirty="0">
                <a:solidFill>
                  <a:schemeClr val="bg1">
                    <a:lumMod val="85000"/>
                  </a:schemeClr>
                </a:solidFill>
                <a:latin typeface="Perpetua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258468" y="1404367"/>
            <a:ext cx="4339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Powerpoint</a:t>
            </a:r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工具為基礎</a:t>
            </a:r>
            <a:endParaRPr lang="zh-TW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例如</a:t>
            </a:r>
            <a:r>
              <a:rPr lang="en-US" altLang="zh-TW" dirty="0" smtClean="0"/>
              <a:t>-</a:t>
            </a:r>
            <a:r>
              <a:rPr lang="zh-TW" altLang="en-US" dirty="0" smtClean="0"/>
              <a:t>純文字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2016</a:t>
            </a:r>
            <a:r>
              <a:rPr lang="zh-TW" altLang="zh-TW" dirty="0" smtClean="0"/>
              <a:t>年的全球企業市值為</a:t>
            </a:r>
            <a:r>
              <a:rPr lang="en-US" altLang="zh-TW" dirty="0" smtClean="0"/>
              <a:t>1,423</a:t>
            </a:r>
            <a:r>
              <a:rPr lang="zh-TW" altLang="zh-TW" dirty="0" smtClean="0"/>
              <a:t>億美元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2013</a:t>
            </a:r>
            <a:r>
              <a:rPr lang="zh-TW" altLang="zh-TW" dirty="0" smtClean="0"/>
              <a:t>年，</a:t>
            </a:r>
            <a:r>
              <a:rPr lang="zh-TW" altLang="en-US" dirty="0" smtClean="0"/>
              <a:t>磨課師</a:t>
            </a:r>
            <a:r>
              <a:rPr lang="zh-TW" altLang="zh-TW" dirty="0" smtClean="0"/>
              <a:t>電子市值已達到</a:t>
            </a:r>
            <a:r>
              <a:rPr lang="en-US" altLang="zh-TW" dirty="0" smtClean="0"/>
              <a:t>1102</a:t>
            </a:r>
            <a:r>
              <a:rPr lang="zh-TW" altLang="zh-TW" dirty="0" smtClean="0"/>
              <a:t>億美元，成為全球營收最大</a:t>
            </a:r>
            <a:r>
              <a:rPr lang="zh-TW" altLang="en-US" dirty="0" smtClean="0"/>
              <a:t>數位內容提供</a:t>
            </a:r>
            <a:r>
              <a:rPr lang="zh-TW" altLang="zh-TW" dirty="0" smtClean="0"/>
              <a:t>商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2010</a:t>
            </a:r>
            <a:r>
              <a:rPr lang="zh-TW" altLang="zh-TW" dirty="0" smtClean="0"/>
              <a:t>年品牌價值</a:t>
            </a:r>
            <a:r>
              <a:rPr lang="en-US" altLang="zh-TW" dirty="0" smtClean="0"/>
              <a:t>162</a:t>
            </a:r>
            <a:r>
              <a:rPr lang="zh-TW" altLang="zh-TW" dirty="0" smtClean="0"/>
              <a:t>億美元 成長了五倍之多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2005</a:t>
            </a:r>
            <a:r>
              <a:rPr lang="zh-TW" altLang="zh-TW" dirty="0" smtClean="0"/>
              <a:t>年品牌價值</a:t>
            </a:r>
            <a:r>
              <a:rPr lang="en-US" altLang="zh-TW" dirty="0" smtClean="0"/>
              <a:t>31</a:t>
            </a:r>
            <a:r>
              <a:rPr lang="zh-TW" altLang="zh-TW" dirty="0" smtClean="0"/>
              <a:t>億美元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圖解化</a:t>
            </a:r>
            <a:r>
              <a:rPr lang="en-US" altLang="zh-TW" dirty="0" smtClean="0"/>
              <a:t>-</a:t>
            </a:r>
            <a:r>
              <a:rPr lang="zh-TW" altLang="en-US" dirty="0" smtClean="0"/>
              <a:t>發展沿革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19E6-B94C-47FF-993A-78F0B9CA035D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＞形箭號 5"/>
          <p:cNvSpPr/>
          <p:nvPr/>
        </p:nvSpPr>
        <p:spPr>
          <a:xfrm rot="16200000">
            <a:off x="1640832" y="5328216"/>
            <a:ext cx="1035741" cy="1539685"/>
          </a:xfrm>
          <a:prstGeom prst="chevron">
            <a:avLst>
              <a:gd name="adj" fmla="val 229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4306" tIns="52153" rIns="104306" bIns="52153" rtlCol="0" anchor="ctr"/>
          <a:lstStyle/>
          <a:p>
            <a:pPr algn="ctr"/>
            <a:r>
              <a:rPr lang="en-US" altLang="zh-TW" sz="23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2005</a:t>
            </a:r>
            <a:endParaRPr lang="zh-TW" altLang="en-US" sz="23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8545" y="6548719"/>
            <a:ext cx="4944437" cy="67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73046" y="6005397"/>
            <a:ext cx="2874840" cy="474656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品牌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億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美元</a:t>
            </a:r>
          </a:p>
        </p:txBody>
      </p:sp>
      <p:sp>
        <p:nvSpPr>
          <p:cNvPr id="15" name="＞形箭號 14"/>
          <p:cNvSpPr/>
          <p:nvPr/>
        </p:nvSpPr>
        <p:spPr>
          <a:xfrm rot="16200000">
            <a:off x="1640832" y="4198488"/>
            <a:ext cx="1035741" cy="1539685"/>
          </a:xfrm>
          <a:prstGeom prst="chevron">
            <a:avLst>
              <a:gd name="adj" fmla="val 2293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4306" tIns="52153" rIns="104306" bIns="52153" rtlCol="0" anchor="ctr"/>
          <a:lstStyle/>
          <a:p>
            <a:pPr algn="ctr"/>
            <a:r>
              <a:rPr lang="en-US" altLang="zh-TW" sz="23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2010</a:t>
            </a:r>
            <a:endParaRPr lang="zh-TW" altLang="en-US" sz="23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28544" y="5418992"/>
            <a:ext cx="6544415" cy="67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73046" y="4839194"/>
            <a:ext cx="4822489" cy="474656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品牌價值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162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億美元 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成長五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倍之多</a:t>
            </a:r>
          </a:p>
        </p:txBody>
      </p:sp>
      <p:sp>
        <p:nvSpPr>
          <p:cNvPr id="18" name="＞形箭號 17"/>
          <p:cNvSpPr/>
          <p:nvPr/>
        </p:nvSpPr>
        <p:spPr>
          <a:xfrm rot="16200000">
            <a:off x="1640832" y="3068760"/>
            <a:ext cx="1035741" cy="1539685"/>
          </a:xfrm>
          <a:prstGeom prst="chevron">
            <a:avLst>
              <a:gd name="adj" fmla="val 229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4306" tIns="52153" rIns="104306" bIns="52153" rtlCol="0" anchor="ctr"/>
          <a:lstStyle/>
          <a:p>
            <a:pPr algn="ctr"/>
            <a:r>
              <a:rPr lang="en-US" altLang="zh-TW" sz="23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2013</a:t>
            </a:r>
            <a:endParaRPr lang="zh-TW" altLang="en-US" sz="23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28544" y="4289264"/>
            <a:ext cx="6544415" cy="67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73048" y="3795066"/>
            <a:ext cx="7157795" cy="47465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市值達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1102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億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美元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為營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收最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數位內容提供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商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＞形箭號 20"/>
          <p:cNvSpPr/>
          <p:nvPr/>
        </p:nvSpPr>
        <p:spPr>
          <a:xfrm rot="16200000">
            <a:off x="1640832" y="1939032"/>
            <a:ext cx="1035741" cy="1539685"/>
          </a:xfrm>
          <a:prstGeom prst="chevron">
            <a:avLst>
              <a:gd name="adj" fmla="val 229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4306" tIns="52153" rIns="104306" bIns="52153" rtlCol="0" anchor="ctr"/>
          <a:lstStyle/>
          <a:p>
            <a:pPr algn="ctr"/>
            <a:r>
              <a:rPr lang="en-US" altLang="zh-TW" sz="23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2016</a:t>
            </a:r>
            <a:endParaRPr lang="zh-TW" altLang="en-US" sz="23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8544" y="3159536"/>
            <a:ext cx="6544415" cy="67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 sz="2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73047" y="2616213"/>
            <a:ext cx="4070680" cy="474656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全球企業市值為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1,423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億美元</a:t>
            </a:r>
          </a:p>
        </p:txBody>
      </p:sp>
      <p:sp>
        <p:nvSpPr>
          <p:cNvPr id="24" name="等腰三角形 23"/>
          <p:cNvSpPr/>
          <p:nvPr/>
        </p:nvSpPr>
        <p:spPr>
          <a:xfrm>
            <a:off x="1220442" y="1360043"/>
            <a:ext cx="252628" cy="2737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7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母片設計要點</a:t>
            </a: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F74B-6E48-4580-94E7-1B5C9FEE1D8B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78348" y="1848175"/>
            <a:ext cx="9458246" cy="5243292"/>
            <a:chOff x="571500" y="1773239"/>
            <a:chExt cx="8356615" cy="4616453"/>
          </a:xfrm>
        </p:grpSpPr>
        <p:sp>
          <p:nvSpPr>
            <p:cNvPr id="4" name="AutoShape 35"/>
            <p:cNvSpPr>
              <a:spLocks/>
            </p:cNvSpPr>
            <p:nvPr/>
          </p:nvSpPr>
          <p:spPr bwMode="auto">
            <a:xfrm>
              <a:off x="5848350" y="3927118"/>
              <a:ext cx="492125" cy="388066"/>
            </a:xfrm>
            <a:prstGeom prst="rightBrace">
              <a:avLst>
                <a:gd name="adj1" fmla="val 48556"/>
                <a:gd name="adj2" fmla="val 50815"/>
              </a:avLst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0" lang="zh-TW" altLang="en-US">
                <a:latin typeface="Perpetua" pitchFamily="18" charset="0"/>
                <a:ea typeface="微軟正黑體" pitchFamily="34" charset="-120"/>
              </a:endParaRPr>
            </a:p>
          </p:txBody>
        </p:sp>
        <p:sp>
          <p:nvSpPr>
            <p:cNvPr id="5" name="AutoShape 36"/>
            <p:cNvSpPr>
              <a:spLocks noChangeArrowheads="1"/>
            </p:cNvSpPr>
            <p:nvPr/>
          </p:nvSpPr>
          <p:spPr bwMode="auto">
            <a:xfrm rot="5400000">
              <a:off x="5768975" y="3797044"/>
              <a:ext cx="1355725" cy="648211"/>
            </a:xfrm>
            <a:prstGeom prst="triangle">
              <a:avLst>
                <a:gd name="adj" fmla="val 50111"/>
              </a:avLst>
            </a:prstGeom>
            <a:gradFill rotWithShape="1">
              <a:gsLst>
                <a:gs pos="0">
                  <a:srgbClr val="F79400"/>
                </a:gs>
                <a:gs pos="100000">
                  <a:srgbClr val="FF9900">
                    <a:alpha val="0"/>
                  </a:srgb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0" lang="zh-TW" altLang="en-US">
                <a:latin typeface="Perpetua" pitchFamily="18" charset="0"/>
                <a:ea typeface="微軟正黑體" pitchFamily="34" charset="-120"/>
              </a:endParaRPr>
            </a:p>
          </p:txBody>
        </p:sp>
        <p:grpSp>
          <p:nvGrpSpPr>
            <p:cNvPr id="6" name="Group 95"/>
            <p:cNvGrpSpPr>
              <a:grpSpLocks/>
            </p:cNvGrpSpPr>
            <p:nvPr/>
          </p:nvGrpSpPr>
          <p:grpSpPr bwMode="auto">
            <a:xfrm>
              <a:off x="571500" y="1773239"/>
              <a:ext cx="5038725" cy="698500"/>
              <a:chOff x="468" y="778"/>
              <a:chExt cx="3174" cy="440"/>
            </a:xfrm>
          </p:grpSpPr>
          <p:sp>
            <p:nvSpPr>
              <p:cNvPr id="20" name="AutoShape 59"/>
              <p:cNvSpPr>
                <a:spLocks noChangeArrowheads="1"/>
              </p:cNvSpPr>
              <p:nvPr/>
            </p:nvSpPr>
            <p:spPr bwMode="auto">
              <a:xfrm>
                <a:off x="468" y="793"/>
                <a:ext cx="3174" cy="408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6350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4000"/>
                  </a:lnSpc>
                  <a:spcBef>
                    <a:spcPct val="20000"/>
                  </a:spcBef>
                  <a:buClr>
                    <a:schemeClr val="accent1"/>
                  </a:buClr>
                  <a:defRPr/>
                </a:pPr>
                <a:r>
                  <a:rPr kumimoji="0" lang="zh-TW" altLang="en-US" sz="2700" dirty="0">
                    <a:ea typeface="微軟正黑體" panose="020B0604030504040204" pitchFamily="34" charset="-120"/>
                  </a:rPr>
                  <a:t>選用預設母片範本</a:t>
                </a:r>
              </a:p>
            </p:txBody>
          </p:sp>
          <p:sp>
            <p:nvSpPr>
              <p:cNvPr id="21" name="AutoShape 60"/>
              <p:cNvSpPr>
                <a:spLocks noChangeArrowheads="1"/>
              </p:cNvSpPr>
              <p:nvPr/>
            </p:nvSpPr>
            <p:spPr bwMode="auto">
              <a:xfrm>
                <a:off x="468" y="778"/>
                <a:ext cx="340" cy="440"/>
              </a:xfrm>
              <a:prstGeom prst="roundRect">
                <a:avLst>
                  <a:gd name="adj" fmla="val 20722"/>
                </a:avLst>
              </a:prstGeom>
              <a:solidFill>
                <a:srgbClr val="FF0000"/>
              </a:solidFill>
              <a:ln w="635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zh-TW" sz="4100" b="1" dirty="0">
                    <a:latin typeface="Perpetua" pitchFamily="18" charset="0"/>
                    <a:ea typeface="微軟正黑體" pitchFamily="34" charset="-120"/>
                  </a:rPr>
                  <a:t>1</a:t>
                </a:r>
                <a:endParaRPr kumimoji="0" lang="zh-TW" altLang="en-US" sz="4100" b="1" dirty="0">
                  <a:latin typeface="Perpetua" pitchFamily="18" charset="0"/>
                  <a:ea typeface="微軟正黑體" pitchFamily="34" charset="-120"/>
                </a:endParaRPr>
              </a:p>
            </p:txBody>
          </p:sp>
        </p:grpSp>
        <p:grpSp>
          <p:nvGrpSpPr>
            <p:cNvPr id="7" name="Group 96"/>
            <p:cNvGrpSpPr>
              <a:grpSpLocks/>
            </p:cNvGrpSpPr>
            <p:nvPr/>
          </p:nvGrpSpPr>
          <p:grpSpPr bwMode="auto">
            <a:xfrm>
              <a:off x="571500" y="2752724"/>
              <a:ext cx="5038725" cy="698500"/>
              <a:chOff x="468" y="1356"/>
              <a:chExt cx="3174" cy="440"/>
            </a:xfrm>
          </p:grpSpPr>
          <p:sp>
            <p:nvSpPr>
              <p:cNvPr id="18" name="AutoShape 61"/>
              <p:cNvSpPr>
                <a:spLocks noChangeArrowheads="1"/>
              </p:cNvSpPr>
              <p:nvPr/>
            </p:nvSpPr>
            <p:spPr bwMode="auto">
              <a:xfrm>
                <a:off x="468" y="1371"/>
                <a:ext cx="3174" cy="408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6350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4000"/>
                  </a:lnSpc>
                  <a:spcBef>
                    <a:spcPct val="20000"/>
                  </a:spcBef>
                  <a:buClr>
                    <a:schemeClr val="accent1"/>
                  </a:buClr>
                  <a:defRPr/>
                </a:pPr>
                <a:r>
                  <a:rPr kumimoji="0" lang="zh-TW" altLang="en-US" sz="2700" dirty="0">
                    <a:ea typeface="微軟正黑體" panose="020B0604030504040204" pitchFamily="34" charset="-120"/>
                  </a:rPr>
                  <a:t>設定標題母片格式</a:t>
                </a:r>
              </a:p>
            </p:txBody>
          </p:sp>
          <p:sp>
            <p:nvSpPr>
              <p:cNvPr id="19" name="AutoShape 62"/>
              <p:cNvSpPr>
                <a:spLocks noChangeArrowheads="1"/>
              </p:cNvSpPr>
              <p:nvPr/>
            </p:nvSpPr>
            <p:spPr bwMode="auto">
              <a:xfrm>
                <a:off x="468" y="1356"/>
                <a:ext cx="340" cy="440"/>
              </a:xfrm>
              <a:prstGeom prst="roundRect">
                <a:avLst>
                  <a:gd name="adj" fmla="val 20722"/>
                </a:avLst>
              </a:prstGeom>
              <a:solidFill>
                <a:srgbClr val="FF0000"/>
              </a:solidFill>
              <a:ln w="635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zh-TW" sz="4100" b="1" dirty="0">
                    <a:latin typeface="Perpetua" pitchFamily="18" charset="0"/>
                    <a:ea typeface="微軟正黑體" pitchFamily="34" charset="-120"/>
                  </a:rPr>
                  <a:t>2</a:t>
                </a:r>
                <a:endParaRPr kumimoji="0" lang="zh-TW" altLang="en-US" sz="4100" b="1" dirty="0">
                  <a:latin typeface="Perpetua" pitchFamily="18" charset="0"/>
                  <a:ea typeface="微軟正黑體" pitchFamily="34" charset="-120"/>
                </a:endParaRPr>
              </a:p>
            </p:txBody>
          </p:sp>
        </p:grpSp>
        <p:grpSp>
          <p:nvGrpSpPr>
            <p:cNvPr id="8" name="Group 97"/>
            <p:cNvGrpSpPr>
              <a:grpSpLocks/>
            </p:cNvGrpSpPr>
            <p:nvPr/>
          </p:nvGrpSpPr>
          <p:grpSpPr bwMode="auto">
            <a:xfrm>
              <a:off x="571500" y="3732216"/>
              <a:ext cx="5038725" cy="698500"/>
              <a:chOff x="468" y="1980"/>
              <a:chExt cx="3174" cy="440"/>
            </a:xfrm>
          </p:grpSpPr>
          <p:sp>
            <p:nvSpPr>
              <p:cNvPr id="16" name="AutoShape 64"/>
              <p:cNvSpPr>
                <a:spLocks noChangeArrowheads="1"/>
              </p:cNvSpPr>
              <p:nvPr/>
            </p:nvSpPr>
            <p:spPr bwMode="auto">
              <a:xfrm>
                <a:off x="468" y="1995"/>
                <a:ext cx="3174" cy="408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6350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4000"/>
                  </a:lnSpc>
                  <a:spcBef>
                    <a:spcPct val="20000"/>
                  </a:spcBef>
                  <a:buClr>
                    <a:schemeClr val="accent1"/>
                  </a:buClr>
                  <a:defRPr/>
                </a:pPr>
                <a:r>
                  <a:rPr kumimoji="0" lang="zh-TW" altLang="en-US" sz="2700" dirty="0">
                    <a:ea typeface="微軟正黑體" panose="020B0604030504040204" pitchFamily="34" charset="-120"/>
                  </a:rPr>
                  <a:t>設定各種版面配置母片格式</a:t>
                </a:r>
              </a:p>
            </p:txBody>
          </p:sp>
          <p:sp>
            <p:nvSpPr>
              <p:cNvPr id="17" name="AutoShape 65"/>
              <p:cNvSpPr>
                <a:spLocks noChangeArrowheads="1"/>
              </p:cNvSpPr>
              <p:nvPr/>
            </p:nvSpPr>
            <p:spPr bwMode="auto">
              <a:xfrm>
                <a:off x="468" y="1980"/>
                <a:ext cx="340" cy="440"/>
              </a:xfrm>
              <a:prstGeom prst="roundRect">
                <a:avLst>
                  <a:gd name="adj" fmla="val 20722"/>
                </a:avLst>
              </a:prstGeom>
              <a:solidFill>
                <a:srgbClr val="FF0000"/>
              </a:solidFill>
              <a:ln w="635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zh-TW" sz="4100" b="1" dirty="0">
                    <a:latin typeface="Perpetua" pitchFamily="18" charset="0"/>
                    <a:ea typeface="微軟正黑體" pitchFamily="34" charset="-120"/>
                  </a:rPr>
                  <a:t>3</a:t>
                </a:r>
                <a:endParaRPr kumimoji="0" lang="zh-TW" altLang="en-US" sz="4100" b="1" dirty="0">
                  <a:latin typeface="Perpetua" pitchFamily="18" charset="0"/>
                  <a:ea typeface="微軟正黑體" pitchFamily="34" charset="-120"/>
                </a:endParaRPr>
              </a:p>
            </p:txBody>
          </p:sp>
        </p:grpSp>
        <p:grpSp>
          <p:nvGrpSpPr>
            <p:cNvPr id="9" name="Group 98"/>
            <p:cNvGrpSpPr>
              <a:grpSpLocks/>
            </p:cNvGrpSpPr>
            <p:nvPr/>
          </p:nvGrpSpPr>
          <p:grpSpPr bwMode="auto">
            <a:xfrm>
              <a:off x="571500" y="4711698"/>
              <a:ext cx="5038725" cy="698500"/>
              <a:chOff x="468" y="2613"/>
              <a:chExt cx="3174" cy="440"/>
            </a:xfrm>
          </p:grpSpPr>
          <p:sp>
            <p:nvSpPr>
              <p:cNvPr id="14" name="AutoShape 67"/>
              <p:cNvSpPr>
                <a:spLocks noChangeArrowheads="1"/>
              </p:cNvSpPr>
              <p:nvPr/>
            </p:nvSpPr>
            <p:spPr bwMode="auto">
              <a:xfrm>
                <a:off x="468" y="2628"/>
                <a:ext cx="3174" cy="408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6350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4000"/>
                  </a:lnSpc>
                  <a:spcBef>
                    <a:spcPct val="20000"/>
                  </a:spcBef>
                  <a:buClr>
                    <a:schemeClr val="accent1"/>
                  </a:buClr>
                  <a:defRPr/>
                </a:pPr>
                <a:r>
                  <a:rPr kumimoji="0" lang="zh-TW" altLang="en-US" sz="2700" dirty="0">
                    <a:ea typeface="微軟正黑體" panose="020B0604030504040204" pitchFamily="34" charset="-120"/>
                  </a:rPr>
                  <a:t>依照需求增加版面配置母片</a:t>
                </a:r>
              </a:p>
            </p:txBody>
          </p:sp>
          <p:sp>
            <p:nvSpPr>
              <p:cNvPr id="15" name="AutoShape 68"/>
              <p:cNvSpPr>
                <a:spLocks noChangeArrowheads="1"/>
              </p:cNvSpPr>
              <p:nvPr/>
            </p:nvSpPr>
            <p:spPr bwMode="auto">
              <a:xfrm>
                <a:off x="468" y="2613"/>
                <a:ext cx="340" cy="440"/>
              </a:xfrm>
              <a:prstGeom prst="roundRect">
                <a:avLst>
                  <a:gd name="adj" fmla="val 20722"/>
                </a:avLst>
              </a:prstGeom>
              <a:solidFill>
                <a:srgbClr val="FF0000"/>
              </a:solidFill>
              <a:ln w="635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zh-TW" sz="4100" b="1" dirty="0">
                    <a:latin typeface="Perpetua" pitchFamily="18" charset="0"/>
                    <a:ea typeface="微軟正黑體" pitchFamily="34" charset="-120"/>
                  </a:rPr>
                  <a:t>4</a:t>
                </a:r>
                <a:endParaRPr kumimoji="0" lang="zh-TW" altLang="en-US" sz="4100" b="1" dirty="0">
                  <a:latin typeface="Perpetua" pitchFamily="18" charset="0"/>
                  <a:ea typeface="微軟正黑體" pitchFamily="34" charset="-120"/>
                </a:endParaRPr>
              </a:p>
            </p:txBody>
          </p:sp>
        </p:grpSp>
        <p:grpSp>
          <p:nvGrpSpPr>
            <p:cNvPr id="10" name="Group 99"/>
            <p:cNvGrpSpPr>
              <a:grpSpLocks/>
            </p:cNvGrpSpPr>
            <p:nvPr/>
          </p:nvGrpSpPr>
          <p:grpSpPr bwMode="auto">
            <a:xfrm>
              <a:off x="571500" y="5691192"/>
              <a:ext cx="5038725" cy="698500"/>
              <a:chOff x="468" y="3246"/>
              <a:chExt cx="3174" cy="440"/>
            </a:xfrm>
          </p:grpSpPr>
          <p:sp>
            <p:nvSpPr>
              <p:cNvPr id="12" name="AutoShape 70"/>
              <p:cNvSpPr>
                <a:spLocks noChangeArrowheads="1"/>
              </p:cNvSpPr>
              <p:nvPr/>
            </p:nvSpPr>
            <p:spPr bwMode="auto">
              <a:xfrm>
                <a:off x="468" y="3261"/>
                <a:ext cx="3174" cy="408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6350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04000"/>
                  </a:lnSpc>
                  <a:spcBef>
                    <a:spcPct val="20000"/>
                  </a:spcBef>
                  <a:buClr>
                    <a:schemeClr val="accent1"/>
                  </a:buClr>
                  <a:defRPr/>
                </a:pPr>
                <a:r>
                  <a:rPr kumimoji="0" lang="zh-TW" altLang="en-US" sz="2700" dirty="0">
                    <a:ea typeface="微軟正黑體" panose="020B0604030504040204" pitchFamily="34" charset="-120"/>
                  </a:rPr>
                  <a:t>可同時建立多組母片款式</a:t>
                </a:r>
              </a:p>
            </p:txBody>
          </p:sp>
          <p:sp>
            <p:nvSpPr>
              <p:cNvPr id="13" name="AutoShape 71"/>
              <p:cNvSpPr>
                <a:spLocks noChangeArrowheads="1"/>
              </p:cNvSpPr>
              <p:nvPr/>
            </p:nvSpPr>
            <p:spPr bwMode="auto">
              <a:xfrm>
                <a:off x="468" y="3246"/>
                <a:ext cx="340" cy="440"/>
              </a:xfrm>
              <a:prstGeom prst="roundRect">
                <a:avLst>
                  <a:gd name="adj" fmla="val 20722"/>
                </a:avLst>
              </a:prstGeom>
              <a:solidFill>
                <a:srgbClr val="FF0000"/>
              </a:solidFill>
              <a:ln w="635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zh-TW" sz="4100" b="1" dirty="0">
                    <a:latin typeface="Perpetua" pitchFamily="18" charset="0"/>
                    <a:ea typeface="微軟正黑體" pitchFamily="34" charset="-120"/>
                  </a:rPr>
                  <a:t>5</a:t>
                </a:r>
                <a:endParaRPr kumimoji="0" lang="zh-TW" altLang="en-US" sz="4100" b="1" dirty="0">
                  <a:latin typeface="Perpetua" pitchFamily="18" charset="0"/>
                  <a:ea typeface="微軟正黑體" pitchFamily="34" charset="-120"/>
                </a:endParaRPr>
              </a:p>
            </p:txBody>
          </p:sp>
        </p:grpSp>
        <p:sp>
          <p:nvSpPr>
            <p:cNvPr id="11" name="文字方塊 23"/>
            <p:cNvSpPr txBox="1"/>
            <p:nvPr/>
          </p:nvSpPr>
          <p:spPr>
            <a:xfrm>
              <a:off x="6929438" y="3933824"/>
              <a:ext cx="1998677" cy="4471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zh-TW" altLang="en-US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完成母片設定</a:t>
              </a:r>
              <a:endParaRPr kumimoji="0" lang="en-US" altLang="zh-TW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8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99534" y="1473478"/>
            <a:ext cx="9976590" cy="5881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數位教材常用的素材類型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D561-543E-4B7A-BC3A-02F0392371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5" name="群組 25"/>
          <p:cNvGrpSpPr/>
          <p:nvPr/>
        </p:nvGrpSpPr>
        <p:grpSpPr>
          <a:xfrm>
            <a:off x="6138788" y="1836415"/>
            <a:ext cx="2498412" cy="2065756"/>
            <a:chOff x="1506071" y="1819835"/>
            <a:chExt cx="2136409" cy="1873623"/>
          </a:xfrm>
        </p:grpSpPr>
        <p:sp>
          <p:nvSpPr>
            <p:cNvPr id="21" name="橢圓 20"/>
            <p:cNvSpPr/>
            <p:nvPr/>
          </p:nvSpPr>
          <p:spPr>
            <a:xfrm>
              <a:off x="1506071" y="1819835"/>
              <a:ext cx="1873623" cy="18736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14"/>
            <p:cNvGrpSpPr/>
            <p:nvPr/>
          </p:nvGrpSpPr>
          <p:grpSpPr>
            <a:xfrm>
              <a:off x="1598312" y="2258283"/>
              <a:ext cx="2044168" cy="1114326"/>
              <a:chOff x="1192090" y="2417611"/>
              <a:chExt cx="2044168" cy="1114326"/>
            </a:xfrm>
          </p:grpSpPr>
          <p:pic>
            <p:nvPicPr>
              <p:cNvPr id="1026" name="Picture 2" descr="C:\Users\ching\AppData\Local\Microsoft\Windows\Temporary Internet Files\Content.IE5\G6BXWH13\Fast_text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2090" y="2417611"/>
                <a:ext cx="1028566" cy="1028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文字方塊 15"/>
              <p:cNvSpPr txBox="1"/>
              <p:nvPr/>
            </p:nvSpPr>
            <p:spPr>
              <a:xfrm>
                <a:off x="2139973" y="2882911"/>
                <a:ext cx="1096285" cy="64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SzPct val="100000"/>
                </a:pPr>
                <a:r>
                  <a:rPr lang="zh-TW" altLang="en-US" sz="2700" b="1" dirty="0">
                    <a:latin typeface="+mn-ea"/>
                    <a:cs typeface="Apple LiGothic Medium"/>
                  </a:rPr>
                  <a:t>文字</a:t>
                </a:r>
              </a:p>
            </p:txBody>
          </p:sp>
        </p:grpSp>
      </p:grpSp>
      <p:grpSp>
        <p:nvGrpSpPr>
          <p:cNvPr id="13" name="群組 26"/>
          <p:cNvGrpSpPr/>
          <p:nvPr/>
        </p:nvGrpSpPr>
        <p:grpSpPr>
          <a:xfrm>
            <a:off x="6171617" y="4065316"/>
            <a:ext cx="2218821" cy="2065756"/>
            <a:chOff x="5911332" y="1693360"/>
            <a:chExt cx="1897329" cy="1873623"/>
          </a:xfrm>
        </p:grpSpPr>
        <p:sp>
          <p:nvSpPr>
            <p:cNvPr id="33" name="橢圓 32"/>
            <p:cNvSpPr/>
            <p:nvPr/>
          </p:nvSpPr>
          <p:spPr>
            <a:xfrm>
              <a:off x="5911332" y="1693360"/>
              <a:ext cx="1873623" cy="18736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" name="群組 9"/>
            <p:cNvGrpSpPr/>
            <p:nvPr/>
          </p:nvGrpSpPr>
          <p:grpSpPr>
            <a:xfrm>
              <a:off x="6088891" y="2220613"/>
              <a:ext cx="1719770" cy="953842"/>
              <a:chOff x="5889812" y="2617844"/>
              <a:chExt cx="2080608" cy="1153976"/>
            </a:xfrm>
          </p:grpSpPr>
          <p:grpSp>
            <p:nvGrpSpPr>
              <p:cNvPr id="15" name="群組 4"/>
              <p:cNvGrpSpPr/>
              <p:nvPr/>
            </p:nvGrpSpPr>
            <p:grpSpPr>
              <a:xfrm>
                <a:off x="5889812" y="2617844"/>
                <a:ext cx="1144245" cy="1153976"/>
                <a:chOff x="5889812" y="2617844"/>
                <a:chExt cx="1144245" cy="1153976"/>
              </a:xfrm>
            </p:grpSpPr>
            <p:grpSp>
              <p:nvGrpSpPr>
                <p:cNvPr id="18" name="群組 8"/>
                <p:cNvGrpSpPr/>
                <p:nvPr/>
              </p:nvGrpSpPr>
              <p:grpSpPr>
                <a:xfrm>
                  <a:off x="5889812" y="2617844"/>
                  <a:ext cx="891032" cy="858334"/>
                  <a:chOff x="2830286" y="2975429"/>
                  <a:chExt cx="1582057" cy="1524000"/>
                </a:xfrm>
              </p:grpSpPr>
              <p:sp>
                <p:nvSpPr>
                  <p:cNvPr id="6" name="摺角紙張 5"/>
                  <p:cNvSpPr/>
                  <p:nvPr/>
                </p:nvSpPr>
                <p:spPr>
                  <a:xfrm>
                    <a:off x="2830286" y="2975429"/>
                    <a:ext cx="1582057" cy="1524000"/>
                  </a:xfrm>
                  <a:prstGeom prst="foldedCorne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太陽 6"/>
                  <p:cNvSpPr/>
                  <p:nvPr/>
                </p:nvSpPr>
                <p:spPr>
                  <a:xfrm>
                    <a:off x="2902857" y="3077027"/>
                    <a:ext cx="986971" cy="986971"/>
                  </a:xfrm>
                  <a:prstGeom prst="sun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8" name="雲朵形 7"/>
                  <p:cNvSpPr/>
                  <p:nvPr/>
                </p:nvSpPr>
                <p:spPr>
                  <a:xfrm>
                    <a:off x="3534228" y="3657600"/>
                    <a:ext cx="769257" cy="609600"/>
                  </a:xfrm>
                  <a:prstGeom prst="cloud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pic>
              <p:nvPicPr>
                <p:cNvPr id="1028" name="Picture 4" descr="C:\Users\ching\AppData\Local\Microsoft\Windows\Temporary Internet Files\Content.IE5\MI06Y3T4\Strelitzia_larger[1]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179418" y="3180536"/>
                  <a:ext cx="854639" cy="5912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" name="文字方塊 23"/>
              <p:cNvSpPr txBox="1"/>
              <p:nvPr/>
            </p:nvSpPr>
            <p:spPr>
              <a:xfrm>
                <a:off x="6975680" y="2875372"/>
                <a:ext cx="994740" cy="78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SzPct val="100000"/>
                </a:pPr>
                <a:r>
                  <a:rPr lang="zh-TW" altLang="en-US" sz="2700" b="1" dirty="0" smtClean="0">
                    <a:latin typeface="+mn-ea"/>
                    <a:cs typeface="Apple LiGothic Medium"/>
                  </a:rPr>
                  <a:t>圖片</a:t>
                </a:r>
                <a:endParaRPr lang="zh-TW" altLang="en-US" sz="2700" b="1" dirty="0">
                  <a:latin typeface="+mn-ea"/>
                  <a:cs typeface="Apple LiGothic Medium"/>
                </a:endParaRPr>
              </a:p>
            </p:txBody>
          </p:sp>
        </p:grpSp>
      </p:grpSp>
      <p:grpSp>
        <p:nvGrpSpPr>
          <p:cNvPr id="20" name="群組 24"/>
          <p:cNvGrpSpPr/>
          <p:nvPr/>
        </p:nvGrpSpPr>
        <p:grpSpPr>
          <a:xfrm>
            <a:off x="1820178" y="5118104"/>
            <a:ext cx="2314452" cy="2065756"/>
            <a:chOff x="1706584" y="4714311"/>
            <a:chExt cx="1979104" cy="1873623"/>
          </a:xfrm>
        </p:grpSpPr>
        <p:sp>
          <p:nvSpPr>
            <p:cNvPr id="32" name="橢圓 31"/>
            <p:cNvSpPr/>
            <p:nvPr/>
          </p:nvSpPr>
          <p:spPr>
            <a:xfrm>
              <a:off x="1706584" y="4714311"/>
              <a:ext cx="1873623" cy="18736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19"/>
            <p:cNvGrpSpPr/>
            <p:nvPr/>
          </p:nvGrpSpPr>
          <p:grpSpPr>
            <a:xfrm>
              <a:off x="1791830" y="5053836"/>
              <a:ext cx="1893858" cy="1194587"/>
              <a:chOff x="1064092" y="4819087"/>
              <a:chExt cx="2079902" cy="1311938"/>
            </a:xfrm>
          </p:grpSpPr>
          <p:grpSp>
            <p:nvGrpSpPr>
              <p:cNvPr id="25" name="群組 17"/>
              <p:cNvGrpSpPr/>
              <p:nvPr/>
            </p:nvGrpSpPr>
            <p:grpSpPr>
              <a:xfrm>
                <a:off x="1064092" y="4819087"/>
                <a:ext cx="1126353" cy="1188679"/>
                <a:chOff x="5230371" y="4756875"/>
                <a:chExt cx="1450028" cy="1530264"/>
              </a:xfrm>
            </p:grpSpPr>
            <p:pic>
              <p:nvPicPr>
                <p:cNvPr id="1032" name="Picture 8" descr="C:\Users\ching\AppData\Local\Microsoft\Windows\Temporary Internet Files\Content.IE5\MI06Y3T4\Logo_Windows_Movie_Maker-pt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0371" y="4756875"/>
                  <a:ext cx="1397001" cy="1397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動作按鈕: 下一項 16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5994598" y="5601338"/>
                  <a:ext cx="685801" cy="685801"/>
                </a:xfrm>
                <a:prstGeom prst="actionButtonForwardNex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文字方塊 27"/>
              <p:cNvSpPr txBox="1"/>
              <p:nvPr/>
            </p:nvSpPr>
            <p:spPr>
              <a:xfrm>
                <a:off x="2149254" y="5418242"/>
                <a:ext cx="994740" cy="71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SzPct val="100000"/>
                </a:pPr>
                <a:r>
                  <a:rPr lang="zh-TW" altLang="en-US" sz="2700" b="1" dirty="0">
                    <a:latin typeface="+mn-ea"/>
                    <a:cs typeface="Apple LiGothic Medium"/>
                  </a:rPr>
                  <a:t>影片</a:t>
                </a:r>
              </a:p>
            </p:txBody>
          </p:sp>
        </p:grpSp>
      </p:grpSp>
      <p:grpSp>
        <p:nvGrpSpPr>
          <p:cNvPr id="27" name="群組 28"/>
          <p:cNvGrpSpPr/>
          <p:nvPr/>
        </p:nvGrpSpPr>
        <p:grpSpPr>
          <a:xfrm>
            <a:off x="1867180" y="2593798"/>
            <a:ext cx="2327392" cy="2065756"/>
            <a:chOff x="6224956" y="4709493"/>
            <a:chExt cx="1990169" cy="1873623"/>
          </a:xfrm>
        </p:grpSpPr>
        <p:sp>
          <p:nvSpPr>
            <p:cNvPr id="31" name="橢圓 30"/>
            <p:cNvSpPr/>
            <p:nvPr/>
          </p:nvSpPr>
          <p:spPr>
            <a:xfrm>
              <a:off x="6224956" y="4709493"/>
              <a:ext cx="1873623" cy="18736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9" name="群組 12"/>
            <p:cNvGrpSpPr/>
            <p:nvPr/>
          </p:nvGrpSpPr>
          <p:grpSpPr>
            <a:xfrm>
              <a:off x="6501496" y="5299225"/>
              <a:ext cx="1713629" cy="813369"/>
              <a:chOff x="6437821" y="5607697"/>
              <a:chExt cx="2269467" cy="1077196"/>
            </a:xfrm>
          </p:grpSpPr>
          <p:grpSp>
            <p:nvGrpSpPr>
              <p:cNvPr id="30" name="群組 13"/>
              <p:cNvGrpSpPr/>
              <p:nvPr/>
            </p:nvGrpSpPr>
            <p:grpSpPr>
              <a:xfrm>
                <a:off x="6437821" y="5607697"/>
                <a:ext cx="1155045" cy="985418"/>
                <a:chOff x="6532854" y="2399357"/>
                <a:chExt cx="1497748" cy="985418"/>
              </a:xfrm>
            </p:grpSpPr>
            <p:sp>
              <p:nvSpPr>
                <p:cNvPr id="12" name="動作按鈕: 聲音 11">
                  <a:hlinkClick r:id="" action="ppaction://noaction" highlightClick="1">
                    <a:snd r:embed="rId5" name="applause.wav"/>
                  </a:hlinkClick>
                </p:cNvPr>
                <p:cNvSpPr/>
                <p:nvPr/>
              </p:nvSpPr>
              <p:spPr>
                <a:xfrm>
                  <a:off x="6532854" y="2399357"/>
                  <a:ext cx="865761" cy="865762"/>
                </a:xfrm>
                <a:prstGeom prst="actionButtonSound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700" dirty="0"/>
                </a:p>
              </p:txBody>
            </p:sp>
            <p:pic>
              <p:nvPicPr>
                <p:cNvPr id="1031" name="Picture 7" descr="C:\Users\ching\AppData\Local\Microsoft\Windows\Temporary Internet Files\Content.IE5\5IJ6B2HR\gi01a201405141200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0972" y="2413407"/>
                  <a:ext cx="929630" cy="9713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" name="文字方塊 21"/>
              <p:cNvSpPr txBox="1"/>
              <p:nvPr/>
            </p:nvSpPr>
            <p:spPr>
              <a:xfrm>
                <a:off x="7427998" y="5825347"/>
                <a:ext cx="1279290" cy="859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SzPct val="100000"/>
                </a:pPr>
                <a:r>
                  <a:rPr lang="zh-TW" altLang="en-US" sz="2700" b="1" dirty="0">
                    <a:latin typeface="+mn-ea"/>
                    <a:cs typeface="Apple LiGothic Medium"/>
                  </a:rPr>
                  <a:t>聲音</a:t>
                </a:r>
              </a:p>
            </p:txBody>
          </p:sp>
        </p:grpSp>
      </p:grpSp>
      <p:sp>
        <p:nvSpPr>
          <p:cNvPr id="43" name="五邊形 42"/>
          <p:cNvSpPr/>
          <p:nvPr/>
        </p:nvSpPr>
        <p:spPr>
          <a:xfrm>
            <a:off x="408708" y="1473477"/>
            <a:ext cx="2458042" cy="410215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zh-TW" altLang="en-US" b="1" dirty="0" smtClean="0"/>
              <a:t>多媒體素材種類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888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圖片授權標示範例</a:t>
            </a:r>
            <a:endParaRPr lang="zh-TW" altLang="en-US" dirty="0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F74B-6E48-4580-94E7-1B5C9FEE1D8B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3" name="群組 3"/>
          <p:cNvGrpSpPr/>
          <p:nvPr/>
        </p:nvGrpSpPr>
        <p:grpSpPr>
          <a:xfrm>
            <a:off x="244326" y="1875220"/>
            <a:ext cx="7518797" cy="5357585"/>
            <a:chOff x="1869542" y="1771693"/>
            <a:chExt cx="6429375" cy="4822031"/>
          </a:xfrm>
        </p:grpSpPr>
        <p:sp>
          <p:nvSpPr>
            <p:cNvPr id="13" name="矩形 12"/>
            <p:cNvSpPr/>
            <p:nvPr/>
          </p:nvSpPr>
          <p:spPr>
            <a:xfrm>
              <a:off x="1869542" y="1771693"/>
              <a:ext cx="6429375" cy="482203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838736" y="6339808"/>
              <a:ext cx="1123950" cy="2493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dirty="0" smtClean="0"/>
                <a:t>By</a:t>
              </a:r>
              <a:r>
                <a:rPr lang="zh-TW" altLang="en-US" sz="1200" dirty="0" smtClean="0"/>
                <a:t>：</a:t>
              </a:r>
              <a:r>
                <a:rPr lang="en-US" altLang="zh-TW" sz="1200" dirty="0" err="1" smtClean="0"/>
                <a:t>kanegen</a:t>
              </a:r>
              <a:endParaRPr lang="zh-TW" altLang="en-US" sz="1200" dirty="0"/>
            </a:p>
          </p:txBody>
        </p:sp>
        <p:pic>
          <p:nvPicPr>
            <p:cNvPr id="15" name="Picture 2" descr="C:\Users\user\Downloads\3950632952_5d2c86eba3_z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059" y="3723893"/>
              <a:ext cx="3926543" cy="260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mirrors.creativecommons.org/presskit/buttons/88x31/png/b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472" y="6136237"/>
              <a:ext cx="581838" cy="20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2703383" y="6356350"/>
              <a:ext cx="3206259" cy="2354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100" dirty="0"/>
                <a:t>https://www.flickr.com/photos/kanegen/3950632952/</a:t>
              </a:r>
              <a:endParaRPr lang="zh-TW" altLang="en-US" sz="1100" dirty="0"/>
            </a:p>
          </p:txBody>
        </p:sp>
        <p:sp>
          <p:nvSpPr>
            <p:cNvPr id="18" name="文字方塊 8"/>
            <p:cNvSpPr txBox="1"/>
            <p:nvPr/>
          </p:nvSpPr>
          <p:spPr>
            <a:xfrm>
              <a:off x="2182941" y="2656946"/>
              <a:ext cx="6115976" cy="45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是</a:t>
              </a:r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菊科秋英</a:t>
              </a: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屬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33331" y="2911364"/>
              <a:ext cx="415797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128652" y="3363545"/>
              <a:ext cx="5962651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086589" y="3803930"/>
              <a:ext cx="200471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086589" y="4480531"/>
              <a:ext cx="200471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86589" y="5157132"/>
              <a:ext cx="200471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086589" y="5833733"/>
              <a:ext cx="200471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072441" y="1963743"/>
              <a:ext cx="1210636" cy="74792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TW" altLang="en-US" sz="3200" b="1" dirty="0">
                  <a:latin typeface="微軟正黑體" pitchFamily="34" charset="-120"/>
                  <a:ea typeface="微軟正黑體" pitchFamily="34" charset="-120"/>
                </a:rPr>
                <a:t>波斯菊</a:t>
              </a:r>
              <a:endParaRPr lang="en-US" altLang="zh-TW" sz="3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" name="矩形 30"/>
          <p:cNvSpPr/>
          <p:nvPr/>
        </p:nvSpPr>
        <p:spPr>
          <a:xfrm>
            <a:off x="1246495" y="6575129"/>
            <a:ext cx="4728324" cy="600588"/>
          </a:xfrm>
          <a:custGeom>
            <a:avLst/>
            <a:gdLst>
              <a:gd name="connsiteX0" fmla="*/ 0 w 912760"/>
              <a:gd name="connsiteY0" fmla="*/ 0 h 457487"/>
              <a:gd name="connsiteX1" fmla="*/ 912760 w 912760"/>
              <a:gd name="connsiteY1" fmla="*/ 0 h 457487"/>
              <a:gd name="connsiteX2" fmla="*/ 912760 w 912760"/>
              <a:gd name="connsiteY2" fmla="*/ 457487 h 457487"/>
              <a:gd name="connsiteX3" fmla="*/ 0 w 912760"/>
              <a:gd name="connsiteY3" fmla="*/ 457487 h 457487"/>
              <a:gd name="connsiteX4" fmla="*/ 0 w 912760"/>
              <a:gd name="connsiteY4" fmla="*/ 0 h 457487"/>
              <a:gd name="connsiteX0" fmla="*/ 11369 w 924129"/>
              <a:gd name="connsiteY0" fmla="*/ 0 h 457487"/>
              <a:gd name="connsiteX1" fmla="*/ 924129 w 924129"/>
              <a:gd name="connsiteY1" fmla="*/ 0 h 457487"/>
              <a:gd name="connsiteX2" fmla="*/ 924129 w 924129"/>
              <a:gd name="connsiteY2" fmla="*/ 457487 h 457487"/>
              <a:gd name="connsiteX3" fmla="*/ 11369 w 924129"/>
              <a:gd name="connsiteY3" fmla="*/ 457487 h 457487"/>
              <a:gd name="connsiteX4" fmla="*/ 0 w 924129"/>
              <a:gd name="connsiteY4" fmla="*/ 254837 h 457487"/>
              <a:gd name="connsiteX5" fmla="*/ 11369 w 924129"/>
              <a:gd name="connsiteY5" fmla="*/ 0 h 457487"/>
              <a:gd name="connsiteX0" fmla="*/ 11369 w 924129"/>
              <a:gd name="connsiteY0" fmla="*/ 0 h 457487"/>
              <a:gd name="connsiteX1" fmla="*/ 924129 w 924129"/>
              <a:gd name="connsiteY1" fmla="*/ 0 h 457487"/>
              <a:gd name="connsiteX2" fmla="*/ 924129 w 924129"/>
              <a:gd name="connsiteY2" fmla="*/ 457487 h 457487"/>
              <a:gd name="connsiteX3" fmla="*/ 11369 w 924129"/>
              <a:gd name="connsiteY3" fmla="*/ 457487 h 457487"/>
              <a:gd name="connsiteX4" fmla="*/ 0 w 924129"/>
              <a:gd name="connsiteY4" fmla="*/ 254837 h 457487"/>
              <a:gd name="connsiteX5" fmla="*/ 1 w 924129"/>
              <a:gd name="connsiteY5" fmla="*/ 147832 h 457487"/>
              <a:gd name="connsiteX6" fmla="*/ 11369 w 924129"/>
              <a:gd name="connsiteY6" fmla="*/ 0 h 457487"/>
              <a:gd name="connsiteX0" fmla="*/ 3239311 w 4152071"/>
              <a:gd name="connsiteY0" fmla="*/ 0 h 457487"/>
              <a:gd name="connsiteX1" fmla="*/ 4152071 w 4152071"/>
              <a:gd name="connsiteY1" fmla="*/ 0 h 457487"/>
              <a:gd name="connsiteX2" fmla="*/ 4152071 w 4152071"/>
              <a:gd name="connsiteY2" fmla="*/ 457487 h 457487"/>
              <a:gd name="connsiteX3" fmla="*/ 0 w 4152071"/>
              <a:gd name="connsiteY3" fmla="*/ 447760 h 457487"/>
              <a:gd name="connsiteX4" fmla="*/ 3227942 w 4152071"/>
              <a:gd name="connsiteY4" fmla="*/ 254837 h 457487"/>
              <a:gd name="connsiteX5" fmla="*/ 3227943 w 4152071"/>
              <a:gd name="connsiteY5" fmla="*/ 147832 h 457487"/>
              <a:gd name="connsiteX6" fmla="*/ 3239311 w 4152071"/>
              <a:gd name="connsiteY6" fmla="*/ 0 h 457487"/>
              <a:gd name="connsiteX0" fmla="*/ 3239311 w 4152071"/>
              <a:gd name="connsiteY0" fmla="*/ 0 h 457487"/>
              <a:gd name="connsiteX1" fmla="*/ 4152071 w 4152071"/>
              <a:gd name="connsiteY1" fmla="*/ 0 h 457487"/>
              <a:gd name="connsiteX2" fmla="*/ 4152071 w 4152071"/>
              <a:gd name="connsiteY2" fmla="*/ 457487 h 457487"/>
              <a:gd name="connsiteX3" fmla="*/ 0 w 4152071"/>
              <a:gd name="connsiteY3" fmla="*/ 447760 h 457487"/>
              <a:gd name="connsiteX4" fmla="*/ 105364 w 4152071"/>
              <a:gd name="connsiteY4" fmla="*/ 332658 h 457487"/>
              <a:gd name="connsiteX5" fmla="*/ 3227943 w 4152071"/>
              <a:gd name="connsiteY5" fmla="*/ 147832 h 457487"/>
              <a:gd name="connsiteX6" fmla="*/ 3239311 w 4152071"/>
              <a:gd name="connsiteY6" fmla="*/ 0 h 457487"/>
              <a:gd name="connsiteX0" fmla="*/ 3140457 w 4053217"/>
              <a:gd name="connsiteY0" fmla="*/ 0 h 457487"/>
              <a:gd name="connsiteX1" fmla="*/ 4053217 w 4053217"/>
              <a:gd name="connsiteY1" fmla="*/ 0 h 457487"/>
              <a:gd name="connsiteX2" fmla="*/ 4053217 w 4053217"/>
              <a:gd name="connsiteY2" fmla="*/ 457487 h 457487"/>
              <a:gd name="connsiteX3" fmla="*/ 0 w 4053217"/>
              <a:gd name="connsiteY3" fmla="*/ 447760 h 457487"/>
              <a:gd name="connsiteX4" fmla="*/ 6510 w 4053217"/>
              <a:gd name="connsiteY4" fmla="*/ 332658 h 457487"/>
              <a:gd name="connsiteX5" fmla="*/ 3129089 w 4053217"/>
              <a:gd name="connsiteY5" fmla="*/ 147832 h 457487"/>
              <a:gd name="connsiteX6" fmla="*/ 3140457 w 4053217"/>
              <a:gd name="connsiteY6" fmla="*/ 0 h 457487"/>
              <a:gd name="connsiteX0" fmla="*/ 3140457 w 4053217"/>
              <a:gd name="connsiteY0" fmla="*/ 0 h 457487"/>
              <a:gd name="connsiteX1" fmla="*/ 4053217 w 4053217"/>
              <a:gd name="connsiteY1" fmla="*/ 0 h 457487"/>
              <a:gd name="connsiteX2" fmla="*/ 4053217 w 4053217"/>
              <a:gd name="connsiteY2" fmla="*/ 457487 h 457487"/>
              <a:gd name="connsiteX3" fmla="*/ 0 w 4053217"/>
              <a:gd name="connsiteY3" fmla="*/ 447760 h 457487"/>
              <a:gd name="connsiteX4" fmla="*/ 6510 w 4053217"/>
              <a:gd name="connsiteY4" fmla="*/ 332658 h 457487"/>
              <a:gd name="connsiteX5" fmla="*/ 3159981 w 4053217"/>
              <a:gd name="connsiteY5" fmla="*/ 283756 h 457487"/>
              <a:gd name="connsiteX6" fmla="*/ 3140457 w 4053217"/>
              <a:gd name="connsiteY6" fmla="*/ 0 h 457487"/>
              <a:gd name="connsiteX0" fmla="*/ 3140457 w 4053217"/>
              <a:gd name="connsiteY0" fmla="*/ 0 h 457487"/>
              <a:gd name="connsiteX1" fmla="*/ 4053217 w 4053217"/>
              <a:gd name="connsiteY1" fmla="*/ 0 h 457487"/>
              <a:gd name="connsiteX2" fmla="*/ 4053217 w 4053217"/>
              <a:gd name="connsiteY2" fmla="*/ 457487 h 457487"/>
              <a:gd name="connsiteX3" fmla="*/ 0 w 4053217"/>
              <a:gd name="connsiteY3" fmla="*/ 447760 h 457487"/>
              <a:gd name="connsiteX4" fmla="*/ 6510 w 4053217"/>
              <a:gd name="connsiteY4" fmla="*/ 332658 h 457487"/>
              <a:gd name="connsiteX5" fmla="*/ 3141446 w 4053217"/>
              <a:gd name="connsiteY5" fmla="*/ 283756 h 457487"/>
              <a:gd name="connsiteX6" fmla="*/ 3140457 w 4053217"/>
              <a:gd name="connsiteY6" fmla="*/ 0 h 457487"/>
              <a:gd name="connsiteX0" fmla="*/ 3140457 w 4053217"/>
              <a:gd name="connsiteY0" fmla="*/ 0 h 457487"/>
              <a:gd name="connsiteX1" fmla="*/ 4053217 w 4053217"/>
              <a:gd name="connsiteY1" fmla="*/ 0 h 457487"/>
              <a:gd name="connsiteX2" fmla="*/ 4053217 w 4053217"/>
              <a:gd name="connsiteY2" fmla="*/ 457487 h 457487"/>
              <a:gd name="connsiteX3" fmla="*/ 0 w 4053217"/>
              <a:gd name="connsiteY3" fmla="*/ 447760 h 457487"/>
              <a:gd name="connsiteX4" fmla="*/ 6510 w 4053217"/>
              <a:gd name="connsiteY4" fmla="*/ 301766 h 457487"/>
              <a:gd name="connsiteX5" fmla="*/ 3141446 w 4053217"/>
              <a:gd name="connsiteY5" fmla="*/ 283756 h 457487"/>
              <a:gd name="connsiteX6" fmla="*/ 3140457 w 4053217"/>
              <a:gd name="connsiteY6" fmla="*/ 0 h 457487"/>
              <a:gd name="connsiteX0" fmla="*/ 3202241 w 4115001"/>
              <a:gd name="connsiteY0" fmla="*/ 0 h 457487"/>
              <a:gd name="connsiteX1" fmla="*/ 4115001 w 4115001"/>
              <a:gd name="connsiteY1" fmla="*/ 0 h 457487"/>
              <a:gd name="connsiteX2" fmla="*/ 4115001 w 4115001"/>
              <a:gd name="connsiteY2" fmla="*/ 457487 h 457487"/>
              <a:gd name="connsiteX3" fmla="*/ 0 w 4115001"/>
              <a:gd name="connsiteY3" fmla="*/ 453939 h 457487"/>
              <a:gd name="connsiteX4" fmla="*/ 68294 w 4115001"/>
              <a:gd name="connsiteY4" fmla="*/ 301766 h 457487"/>
              <a:gd name="connsiteX5" fmla="*/ 3203230 w 4115001"/>
              <a:gd name="connsiteY5" fmla="*/ 283756 h 457487"/>
              <a:gd name="connsiteX6" fmla="*/ 3202241 w 4115001"/>
              <a:gd name="connsiteY6" fmla="*/ 0 h 457487"/>
              <a:gd name="connsiteX0" fmla="*/ 3214266 w 4127026"/>
              <a:gd name="connsiteY0" fmla="*/ 0 h 457487"/>
              <a:gd name="connsiteX1" fmla="*/ 4127026 w 4127026"/>
              <a:gd name="connsiteY1" fmla="*/ 0 h 457487"/>
              <a:gd name="connsiteX2" fmla="*/ 4127026 w 4127026"/>
              <a:gd name="connsiteY2" fmla="*/ 457487 h 457487"/>
              <a:gd name="connsiteX3" fmla="*/ 12025 w 4127026"/>
              <a:gd name="connsiteY3" fmla="*/ 453939 h 457487"/>
              <a:gd name="connsiteX4" fmla="*/ 0 w 4127026"/>
              <a:gd name="connsiteY4" fmla="*/ 283230 h 457487"/>
              <a:gd name="connsiteX5" fmla="*/ 3215255 w 4127026"/>
              <a:gd name="connsiteY5" fmla="*/ 283756 h 457487"/>
              <a:gd name="connsiteX6" fmla="*/ 3214266 w 4127026"/>
              <a:gd name="connsiteY6" fmla="*/ 0 h 457487"/>
              <a:gd name="connsiteX0" fmla="*/ 3202241 w 4115001"/>
              <a:gd name="connsiteY0" fmla="*/ 0 h 457487"/>
              <a:gd name="connsiteX1" fmla="*/ 4115001 w 4115001"/>
              <a:gd name="connsiteY1" fmla="*/ 0 h 457487"/>
              <a:gd name="connsiteX2" fmla="*/ 4115001 w 4115001"/>
              <a:gd name="connsiteY2" fmla="*/ 457487 h 457487"/>
              <a:gd name="connsiteX3" fmla="*/ 0 w 4115001"/>
              <a:gd name="connsiteY3" fmla="*/ 453939 h 457487"/>
              <a:gd name="connsiteX4" fmla="*/ 12689 w 4115001"/>
              <a:gd name="connsiteY4" fmla="*/ 283230 h 457487"/>
              <a:gd name="connsiteX5" fmla="*/ 3203230 w 4115001"/>
              <a:gd name="connsiteY5" fmla="*/ 283756 h 457487"/>
              <a:gd name="connsiteX6" fmla="*/ 3202241 w 4115001"/>
              <a:gd name="connsiteY6" fmla="*/ 0 h 457487"/>
              <a:gd name="connsiteX0" fmla="*/ 3189552 w 4102312"/>
              <a:gd name="connsiteY0" fmla="*/ 0 h 457487"/>
              <a:gd name="connsiteX1" fmla="*/ 4102312 w 4102312"/>
              <a:gd name="connsiteY1" fmla="*/ 0 h 457487"/>
              <a:gd name="connsiteX2" fmla="*/ 4102312 w 4102312"/>
              <a:gd name="connsiteY2" fmla="*/ 457487 h 457487"/>
              <a:gd name="connsiteX3" fmla="*/ 5846 w 4102312"/>
              <a:gd name="connsiteY3" fmla="*/ 453939 h 457487"/>
              <a:gd name="connsiteX4" fmla="*/ 0 w 4102312"/>
              <a:gd name="connsiteY4" fmla="*/ 283230 h 457487"/>
              <a:gd name="connsiteX5" fmla="*/ 3190541 w 4102312"/>
              <a:gd name="connsiteY5" fmla="*/ 283756 h 457487"/>
              <a:gd name="connsiteX6" fmla="*/ 3189552 w 4102312"/>
              <a:gd name="connsiteY6" fmla="*/ 0 h 457487"/>
              <a:gd name="connsiteX0" fmla="*/ 3189552 w 4102312"/>
              <a:gd name="connsiteY0" fmla="*/ 11876 h 469363"/>
              <a:gd name="connsiteX1" fmla="*/ 3971684 w 4102312"/>
              <a:gd name="connsiteY1" fmla="*/ 0 h 469363"/>
              <a:gd name="connsiteX2" fmla="*/ 4102312 w 4102312"/>
              <a:gd name="connsiteY2" fmla="*/ 469363 h 469363"/>
              <a:gd name="connsiteX3" fmla="*/ 5846 w 4102312"/>
              <a:gd name="connsiteY3" fmla="*/ 465815 h 469363"/>
              <a:gd name="connsiteX4" fmla="*/ 0 w 4102312"/>
              <a:gd name="connsiteY4" fmla="*/ 295106 h 469363"/>
              <a:gd name="connsiteX5" fmla="*/ 3190541 w 4102312"/>
              <a:gd name="connsiteY5" fmla="*/ 295632 h 469363"/>
              <a:gd name="connsiteX6" fmla="*/ 3189552 w 4102312"/>
              <a:gd name="connsiteY6" fmla="*/ 11876 h 469363"/>
              <a:gd name="connsiteX0" fmla="*/ 3189552 w 3995434"/>
              <a:gd name="connsiteY0" fmla="*/ 11876 h 469363"/>
              <a:gd name="connsiteX1" fmla="*/ 3971684 w 3995434"/>
              <a:gd name="connsiteY1" fmla="*/ 0 h 469363"/>
              <a:gd name="connsiteX2" fmla="*/ 3995434 w 3995434"/>
              <a:gd name="connsiteY2" fmla="*/ 469363 h 469363"/>
              <a:gd name="connsiteX3" fmla="*/ 5846 w 3995434"/>
              <a:gd name="connsiteY3" fmla="*/ 465815 h 469363"/>
              <a:gd name="connsiteX4" fmla="*/ 0 w 3995434"/>
              <a:gd name="connsiteY4" fmla="*/ 295106 h 469363"/>
              <a:gd name="connsiteX5" fmla="*/ 3190541 w 3995434"/>
              <a:gd name="connsiteY5" fmla="*/ 295632 h 469363"/>
              <a:gd name="connsiteX6" fmla="*/ 3189552 w 3995434"/>
              <a:gd name="connsiteY6" fmla="*/ 11876 h 469363"/>
              <a:gd name="connsiteX0" fmla="*/ 3189552 w 4007310"/>
              <a:gd name="connsiteY0" fmla="*/ 23752 h 481239"/>
              <a:gd name="connsiteX1" fmla="*/ 4007310 w 4007310"/>
              <a:gd name="connsiteY1" fmla="*/ 0 h 481239"/>
              <a:gd name="connsiteX2" fmla="*/ 3995434 w 4007310"/>
              <a:gd name="connsiteY2" fmla="*/ 481239 h 481239"/>
              <a:gd name="connsiteX3" fmla="*/ 5846 w 4007310"/>
              <a:gd name="connsiteY3" fmla="*/ 477691 h 481239"/>
              <a:gd name="connsiteX4" fmla="*/ 0 w 4007310"/>
              <a:gd name="connsiteY4" fmla="*/ 306982 h 481239"/>
              <a:gd name="connsiteX5" fmla="*/ 3190541 w 4007310"/>
              <a:gd name="connsiteY5" fmla="*/ 307508 h 481239"/>
              <a:gd name="connsiteX6" fmla="*/ 3189552 w 4007310"/>
              <a:gd name="connsiteY6" fmla="*/ 23752 h 481239"/>
              <a:gd name="connsiteX0" fmla="*/ 3189552 w 4007310"/>
              <a:gd name="connsiteY0" fmla="*/ 1 h 457488"/>
              <a:gd name="connsiteX1" fmla="*/ 4007310 w 4007310"/>
              <a:gd name="connsiteY1" fmla="*/ 0 h 457488"/>
              <a:gd name="connsiteX2" fmla="*/ 3995434 w 4007310"/>
              <a:gd name="connsiteY2" fmla="*/ 457488 h 457488"/>
              <a:gd name="connsiteX3" fmla="*/ 5846 w 4007310"/>
              <a:gd name="connsiteY3" fmla="*/ 453940 h 457488"/>
              <a:gd name="connsiteX4" fmla="*/ 0 w 4007310"/>
              <a:gd name="connsiteY4" fmla="*/ 283231 h 457488"/>
              <a:gd name="connsiteX5" fmla="*/ 3190541 w 4007310"/>
              <a:gd name="connsiteY5" fmla="*/ 283757 h 457488"/>
              <a:gd name="connsiteX6" fmla="*/ 3189552 w 4007310"/>
              <a:gd name="connsiteY6" fmla="*/ 1 h 457488"/>
              <a:gd name="connsiteX0" fmla="*/ 3189552 w 4031060"/>
              <a:gd name="connsiteY0" fmla="*/ 1 h 457488"/>
              <a:gd name="connsiteX1" fmla="*/ 4007310 w 4031060"/>
              <a:gd name="connsiteY1" fmla="*/ 0 h 457488"/>
              <a:gd name="connsiteX2" fmla="*/ 4031060 w 4031060"/>
              <a:gd name="connsiteY2" fmla="*/ 457488 h 457488"/>
              <a:gd name="connsiteX3" fmla="*/ 5846 w 4031060"/>
              <a:gd name="connsiteY3" fmla="*/ 453940 h 457488"/>
              <a:gd name="connsiteX4" fmla="*/ 0 w 4031060"/>
              <a:gd name="connsiteY4" fmla="*/ 283231 h 457488"/>
              <a:gd name="connsiteX5" fmla="*/ 3190541 w 4031060"/>
              <a:gd name="connsiteY5" fmla="*/ 283757 h 457488"/>
              <a:gd name="connsiteX6" fmla="*/ 3189552 w 4031060"/>
              <a:gd name="connsiteY6" fmla="*/ 1 h 457488"/>
              <a:gd name="connsiteX0" fmla="*/ 3189552 w 4007310"/>
              <a:gd name="connsiteY0" fmla="*/ 1 h 453940"/>
              <a:gd name="connsiteX1" fmla="*/ 4007310 w 4007310"/>
              <a:gd name="connsiteY1" fmla="*/ 0 h 453940"/>
              <a:gd name="connsiteX2" fmla="*/ 3995434 w 4007310"/>
              <a:gd name="connsiteY2" fmla="*/ 445613 h 453940"/>
              <a:gd name="connsiteX3" fmla="*/ 5846 w 4007310"/>
              <a:gd name="connsiteY3" fmla="*/ 453940 h 453940"/>
              <a:gd name="connsiteX4" fmla="*/ 0 w 4007310"/>
              <a:gd name="connsiteY4" fmla="*/ 283231 h 453940"/>
              <a:gd name="connsiteX5" fmla="*/ 3190541 w 4007310"/>
              <a:gd name="connsiteY5" fmla="*/ 283757 h 453940"/>
              <a:gd name="connsiteX6" fmla="*/ 3189552 w 4007310"/>
              <a:gd name="connsiteY6" fmla="*/ 1 h 453940"/>
              <a:gd name="connsiteX0" fmla="*/ 3189552 w 4007310"/>
              <a:gd name="connsiteY0" fmla="*/ 1 h 453940"/>
              <a:gd name="connsiteX1" fmla="*/ 4007310 w 4007310"/>
              <a:gd name="connsiteY1" fmla="*/ 0 h 453940"/>
              <a:gd name="connsiteX2" fmla="*/ 3995434 w 4007310"/>
              <a:gd name="connsiteY2" fmla="*/ 445613 h 453940"/>
              <a:gd name="connsiteX3" fmla="*/ 5846 w 4007310"/>
              <a:gd name="connsiteY3" fmla="*/ 453940 h 453940"/>
              <a:gd name="connsiteX4" fmla="*/ 0 w 4007310"/>
              <a:gd name="connsiteY4" fmla="*/ 283231 h 453940"/>
              <a:gd name="connsiteX5" fmla="*/ 3160564 w 4007310"/>
              <a:gd name="connsiteY5" fmla="*/ 288091 h 453940"/>
              <a:gd name="connsiteX6" fmla="*/ 3189552 w 4007310"/>
              <a:gd name="connsiteY6" fmla="*/ 1 h 453940"/>
              <a:gd name="connsiteX0" fmla="*/ 3151010 w 4007310"/>
              <a:gd name="connsiteY0" fmla="*/ 0 h 458273"/>
              <a:gd name="connsiteX1" fmla="*/ 4007310 w 4007310"/>
              <a:gd name="connsiteY1" fmla="*/ 4333 h 458273"/>
              <a:gd name="connsiteX2" fmla="*/ 3995434 w 4007310"/>
              <a:gd name="connsiteY2" fmla="*/ 449946 h 458273"/>
              <a:gd name="connsiteX3" fmla="*/ 5846 w 4007310"/>
              <a:gd name="connsiteY3" fmla="*/ 458273 h 458273"/>
              <a:gd name="connsiteX4" fmla="*/ 0 w 4007310"/>
              <a:gd name="connsiteY4" fmla="*/ 287564 h 458273"/>
              <a:gd name="connsiteX5" fmla="*/ 3160564 w 4007310"/>
              <a:gd name="connsiteY5" fmla="*/ 292424 h 458273"/>
              <a:gd name="connsiteX6" fmla="*/ 3151010 w 4007310"/>
              <a:gd name="connsiteY6" fmla="*/ 0 h 458273"/>
              <a:gd name="connsiteX0" fmla="*/ 3159574 w 4007310"/>
              <a:gd name="connsiteY0" fmla="*/ 1 h 453940"/>
              <a:gd name="connsiteX1" fmla="*/ 4007310 w 4007310"/>
              <a:gd name="connsiteY1" fmla="*/ 0 h 453940"/>
              <a:gd name="connsiteX2" fmla="*/ 3995434 w 4007310"/>
              <a:gd name="connsiteY2" fmla="*/ 445613 h 453940"/>
              <a:gd name="connsiteX3" fmla="*/ 5846 w 4007310"/>
              <a:gd name="connsiteY3" fmla="*/ 453940 h 453940"/>
              <a:gd name="connsiteX4" fmla="*/ 0 w 4007310"/>
              <a:gd name="connsiteY4" fmla="*/ 283231 h 453940"/>
              <a:gd name="connsiteX5" fmla="*/ 3160564 w 4007310"/>
              <a:gd name="connsiteY5" fmla="*/ 288091 h 453940"/>
              <a:gd name="connsiteX6" fmla="*/ 3159574 w 4007310"/>
              <a:gd name="connsiteY6" fmla="*/ 1 h 453940"/>
              <a:gd name="connsiteX0" fmla="*/ 3159574 w 4007310"/>
              <a:gd name="connsiteY0" fmla="*/ 1 h 453940"/>
              <a:gd name="connsiteX1" fmla="*/ 4007310 w 4007310"/>
              <a:gd name="connsiteY1" fmla="*/ 0 h 453940"/>
              <a:gd name="connsiteX2" fmla="*/ 3995434 w 4007310"/>
              <a:gd name="connsiteY2" fmla="*/ 445613 h 453940"/>
              <a:gd name="connsiteX3" fmla="*/ 5846 w 4007310"/>
              <a:gd name="connsiteY3" fmla="*/ 453940 h 453940"/>
              <a:gd name="connsiteX4" fmla="*/ 0 w 4007310"/>
              <a:gd name="connsiteY4" fmla="*/ 283231 h 453940"/>
              <a:gd name="connsiteX5" fmla="*/ 3164845 w 4007310"/>
              <a:gd name="connsiteY5" fmla="*/ 283757 h 453940"/>
              <a:gd name="connsiteX6" fmla="*/ 3159574 w 4007310"/>
              <a:gd name="connsiteY6" fmla="*/ 1 h 453940"/>
              <a:gd name="connsiteX0" fmla="*/ 3159574 w 3995434"/>
              <a:gd name="connsiteY0" fmla="*/ 1 h 453940"/>
              <a:gd name="connsiteX1" fmla="*/ 3985897 w 3995434"/>
              <a:gd name="connsiteY1" fmla="*/ 0 h 453940"/>
              <a:gd name="connsiteX2" fmla="*/ 3995434 w 3995434"/>
              <a:gd name="connsiteY2" fmla="*/ 445613 h 453940"/>
              <a:gd name="connsiteX3" fmla="*/ 5846 w 3995434"/>
              <a:gd name="connsiteY3" fmla="*/ 453940 h 453940"/>
              <a:gd name="connsiteX4" fmla="*/ 0 w 3995434"/>
              <a:gd name="connsiteY4" fmla="*/ 283231 h 453940"/>
              <a:gd name="connsiteX5" fmla="*/ 3164845 w 3995434"/>
              <a:gd name="connsiteY5" fmla="*/ 283757 h 453940"/>
              <a:gd name="connsiteX6" fmla="*/ 3159574 w 3995434"/>
              <a:gd name="connsiteY6" fmla="*/ 1 h 45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5434" h="453940">
                <a:moveTo>
                  <a:pt x="3159574" y="1"/>
                </a:moveTo>
                <a:lnTo>
                  <a:pt x="3985897" y="0"/>
                </a:lnTo>
                <a:lnTo>
                  <a:pt x="3995434" y="445613"/>
                </a:lnTo>
                <a:lnTo>
                  <a:pt x="5846" y="453940"/>
                </a:lnTo>
                <a:lnTo>
                  <a:pt x="0" y="283231"/>
                </a:lnTo>
                <a:cubicBezTo>
                  <a:pt x="0" y="247563"/>
                  <a:pt x="3164845" y="319425"/>
                  <a:pt x="3164845" y="283757"/>
                </a:cubicBezTo>
                <a:cubicBezTo>
                  <a:pt x="3164515" y="189172"/>
                  <a:pt x="3159904" y="94586"/>
                  <a:pt x="3159574" y="1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6199493" y="2172135"/>
            <a:ext cx="4249585" cy="3189311"/>
          </a:xfrm>
          <a:prstGeom prst="wedgeRectCallout">
            <a:avLst>
              <a:gd name="adj1" fmla="val -55800"/>
              <a:gd name="adj2" fmla="val 881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306" tIns="52153" rIns="104306" bIns="52153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57544" y="3535787"/>
            <a:ext cx="1894575" cy="38232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By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kanegen</a:t>
            </a:r>
            <a:endParaRPr lang="zh-TW" altLang="en-US" dirty="0"/>
          </a:p>
        </p:txBody>
      </p:sp>
      <p:pic>
        <p:nvPicPr>
          <p:cNvPr id="8" name="Picture 4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36" y="2461703"/>
            <a:ext cx="1673678" cy="6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253427" y="4353219"/>
            <a:ext cx="3917897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https://www.flickr.com/photos/kanegen/3950632952/</a:t>
            </a:r>
            <a:endParaRPr lang="zh-TW" altLang="en-US" sz="1600" dirty="0"/>
          </a:p>
        </p:txBody>
      </p:sp>
      <p:sp>
        <p:nvSpPr>
          <p:cNvPr id="10" name="文字方塊 37"/>
          <p:cNvSpPr txBox="1"/>
          <p:nvPr/>
        </p:nvSpPr>
        <p:spPr>
          <a:xfrm>
            <a:off x="8097890" y="2753537"/>
            <a:ext cx="1133979" cy="382324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授權方式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40"/>
          <p:cNvSpPr txBox="1"/>
          <p:nvPr/>
        </p:nvSpPr>
        <p:spPr>
          <a:xfrm>
            <a:off x="8097892" y="3604033"/>
            <a:ext cx="1826476" cy="382324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著作人姓名標示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41"/>
          <p:cNvSpPr txBox="1"/>
          <p:nvPr/>
        </p:nvSpPr>
        <p:spPr>
          <a:xfrm>
            <a:off x="8745760" y="4747363"/>
            <a:ext cx="1133979" cy="382324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擷取網頁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62513" y="1326997"/>
            <a:ext cx="6053732" cy="566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4306" tIns="52153" rIns="104306" bIns="52153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除了改作之外，也可以使用有創用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授權的素材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2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196" y="3132559"/>
            <a:ext cx="9089390" cy="1501751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動工</a:t>
            </a:r>
            <a:endParaRPr lang="zh-TW" alt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確認課程的家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 t="5031"/>
          <a:stretch/>
        </p:blipFill>
        <p:spPr bwMode="auto">
          <a:xfrm>
            <a:off x="534988" y="2049517"/>
            <a:ext cx="9623425" cy="466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22164" y="2043728"/>
            <a:ext cx="4176464" cy="5847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欄位、空間、格式</a:t>
            </a:r>
            <a:r>
              <a:rPr lang="en-US" altLang="zh-TW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…..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386260" y="1065598"/>
            <a:ext cx="8212266" cy="6099409"/>
            <a:chOff x="1386260" y="1065598"/>
            <a:chExt cx="8212266" cy="60994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03353" y="1065598"/>
              <a:ext cx="3826431" cy="28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55417" y="1065598"/>
              <a:ext cx="3843109" cy="28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86260" y="4285007"/>
              <a:ext cx="3860617" cy="28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68087" y="4285007"/>
              <a:ext cx="3817769" cy="28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22164" y="0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內容設計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10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522164" y="1908423"/>
            <a:ext cx="5040560" cy="496855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畫面呈現方式一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22164" y="2052440"/>
            <a:ext cx="5040560" cy="648072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73361" marR="0" lvl="0" indent="-373361" algn="ctr" defTabSz="9956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直錄式</a:t>
            </a:r>
            <a:endParaRPr kumimoji="0" lang="en-US" altLang="zh-TW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180" y="3132559"/>
            <a:ext cx="4914652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61" lvl="0" indent="-37336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畫面與講師影像或旁白直錄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73361" lvl="0" indent="-37336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教學策略：學習資訊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旁白搭配圖示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重點整理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常見案例解析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結尾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778748" y="3564607"/>
            <a:ext cx="1080120" cy="17281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002884" y="3564607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Powerpoint</a:t>
            </a:r>
            <a:r>
              <a:rPr lang="en-US" altLang="zh-TW" sz="2800" dirty="0" smtClean="0"/>
              <a:t> 2013 </a:t>
            </a:r>
            <a:r>
              <a:rPr lang="zh-TW" altLang="en-US" sz="2800" dirty="0" smtClean="0"/>
              <a:t>以上</a:t>
            </a:r>
            <a:endParaRPr lang="en-US" altLang="zh-TW" sz="2800" dirty="0" smtClean="0"/>
          </a:p>
          <a:p>
            <a:r>
              <a:rPr lang="en-US" altLang="zh-TW" sz="2800" dirty="0" smtClean="0"/>
              <a:t>(Office Mix)</a:t>
            </a:r>
          </a:p>
          <a:p>
            <a:endParaRPr lang="en-US" altLang="zh-TW" sz="2800" dirty="0" smtClean="0"/>
          </a:p>
          <a:p>
            <a:r>
              <a:rPr lang="en-US" altLang="zh-TW" sz="2800" dirty="0" err="1" smtClean="0"/>
              <a:t>Evercam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234132" y="1764407"/>
            <a:ext cx="5040560" cy="496855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畫面呈現方式二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98228" y="205243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步驟操作</a:t>
            </a:r>
            <a:endParaRPr lang="zh-TW" alt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4132" y="2772519"/>
            <a:ext cx="5040560" cy="268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61" indent="-37336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桌面錄影操作步驟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73361" indent="-37336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教學策略：講師旁白與圖解畫面重點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實際操作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案例觀摩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5778748" y="3564607"/>
            <a:ext cx="1080120" cy="17281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002884" y="3564607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Powerpoint</a:t>
            </a:r>
            <a:r>
              <a:rPr lang="en-US" altLang="zh-TW" sz="2800" dirty="0" smtClean="0"/>
              <a:t> 2013 </a:t>
            </a:r>
            <a:r>
              <a:rPr lang="zh-TW" altLang="en-US" sz="2800" dirty="0" smtClean="0"/>
              <a:t>以上</a:t>
            </a:r>
            <a:endParaRPr lang="en-US" altLang="zh-TW" sz="2800" dirty="0" smtClean="0"/>
          </a:p>
          <a:p>
            <a:r>
              <a:rPr lang="en-US" altLang="zh-TW" sz="2800" dirty="0" smtClean="0"/>
              <a:t>(Office Mix)</a:t>
            </a:r>
          </a:p>
          <a:p>
            <a:endParaRPr lang="en-US" altLang="zh-TW" sz="2800" dirty="0" smtClean="0"/>
          </a:p>
          <a:p>
            <a:r>
              <a:rPr lang="en-US" altLang="zh-TW" sz="2800" dirty="0" err="1" smtClean="0"/>
              <a:t>Evercam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畫面呈現方式三</a:t>
            </a:r>
            <a:endParaRPr lang="zh-TW" altLang="en-US" dirty="0"/>
          </a:p>
        </p:txBody>
      </p:sp>
      <p:sp>
        <p:nvSpPr>
          <p:cNvPr id="3" name="圓角矩形 2"/>
          <p:cNvSpPr/>
          <p:nvPr/>
        </p:nvSpPr>
        <p:spPr>
          <a:xfrm>
            <a:off x="594172" y="1836414"/>
            <a:ext cx="5040560" cy="496855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22164" y="2124447"/>
            <a:ext cx="5202684" cy="648072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73361" marR="0" lvl="0" indent="-373361" algn="ctr" defTabSz="9956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2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影像與內容合程</a:t>
            </a:r>
            <a:endParaRPr kumimoji="0" lang="en-US" altLang="zh-TW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172" y="2844526"/>
            <a:ext cx="498666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61" indent="-37336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拍攝技巧：影像與旁白錄製後，再與內容合成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73361" indent="-37336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教學策略：講師旁白與圖解畫面重點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實際案例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78748" y="3564607"/>
            <a:ext cx="1080120" cy="17281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7002884" y="2628503"/>
            <a:ext cx="3456384" cy="3539430"/>
            <a:chOff x="7002884" y="2628503"/>
            <a:chExt cx="3456384" cy="3539430"/>
          </a:xfrm>
        </p:grpSpPr>
        <p:sp>
          <p:nvSpPr>
            <p:cNvPr id="6" name="文字方塊 5"/>
            <p:cNvSpPr txBox="1"/>
            <p:nvPr/>
          </p:nvSpPr>
          <p:spPr>
            <a:xfrm>
              <a:off x="7002884" y="2628503"/>
              <a:ext cx="345638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err="1" smtClean="0"/>
                <a:t>Powerpoint</a:t>
              </a:r>
              <a:r>
                <a:rPr lang="en-US" altLang="zh-TW" sz="2800" dirty="0" smtClean="0"/>
                <a:t> 2013 </a:t>
              </a:r>
              <a:r>
                <a:rPr lang="zh-TW" altLang="en-US" sz="2800" dirty="0" smtClean="0"/>
                <a:t>以上</a:t>
              </a:r>
              <a:endParaRPr lang="en-US" altLang="zh-TW" sz="2800" dirty="0" smtClean="0"/>
            </a:p>
            <a:p>
              <a:r>
                <a:rPr lang="en-US" altLang="zh-TW" sz="2800" dirty="0" smtClean="0"/>
                <a:t>(Office Mix)</a:t>
              </a:r>
            </a:p>
            <a:p>
              <a:endParaRPr lang="en-US" altLang="zh-TW" sz="2800" dirty="0" smtClean="0"/>
            </a:p>
            <a:p>
              <a:endParaRPr lang="en-US" altLang="zh-TW" sz="2800" dirty="0" smtClean="0"/>
            </a:p>
            <a:p>
              <a:r>
                <a:rPr lang="en-US" altLang="zh-TW" sz="2800" dirty="0" err="1" smtClean="0"/>
                <a:t>Evercam</a:t>
              </a:r>
              <a:endParaRPr lang="en-US" altLang="zh-TW" sz="2800" dirty="0" smtClean="0"/>
            </a:p>
            <a:p>
              <a:endParaRPr lang="en-US" altLang="zh-TW" sz="2800" dirty="0" smtClean="0"/>
            </a:p>
            <a:p>
              <a:endParaRPr lang="en-US" altLang="zh-TW" sz="2800" dirty="0" smtClean="0"/>
            </a:p>
            <a:p>
              <a:r>
                <a:rPr lang="en-US" altLang="zh-TW" sz="2800" dirty="0" err="1" smtClean="0"/>
                <a:t>Evercam</a:t>
              </a:r>
              <a:r>
                <a:rPr lang="en-US" altLang="zh-TW" sz="2800" dirty="0" smtClean="0"/>
                <a:t> Point</a:t>
              </a:r>
              <a:endParaRPr lang="zh-TW" altLang="en-US" sz="2800" dirty="0"/>
            </a:p>
          </p:txBody>
        </p:sp>
        <p:sp>
          <p:nvSpPr>
            <p:cNvPr id="8" name="加號 7"/>
            <p:cNvSpPr/>
            <p:nvPr/>
          </p:nvSpPr>
          <p:spPr>
            <a:xfrm>
              <a:off x="8371036" y="3636615"/>
              <a:ext cx="576064" cy="57606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加號 8"/>
            <p:cNvSpPr/>
            <p:nvPr/>
          </p:nvSpPr>
          <p:spPr>
            <a:xfrm>
              <a:off x="8371036" y="5004767"/>
              <a:ext cx="576064" cy="57606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雛型教材製作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Prototype(Pilot)</a:t>
            </a:r>
            <a:r>
              <a:rPr lang="zh-TW" altLang="en-US" dirty="0" smtClean="0"/>
              <a:t>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評估產品的成熟度是否可進入正式大量生產的製造階段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4332" y="3636615"/>
            <a:ext cx="63889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設計\道具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14" y="2481883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設計\道具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406" y="2481883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:\001磨課師\104延續案\工作照們\2015.12.21章忠信老師錄影照片(1-3)\IMG_20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438" y="2481883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7867220" y="2456342"/>
            <a:ext cx="2160000" cy="2880000"/>
            <a:chOff x="522044" y="4500711"/>
            <a:chExt cx="2160000" cy="2880000"/>
          </a:xfrm>
        </p:grpSpPr>
        <p:pic>
          <p:nvPicPr>
            <p:cNvPr id="9" name="Picture 5" descr="C:\Users\user\Downloads\設計\道具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44" y="4500711"/>
              <a:ext cx="216000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738188" y="6588943"/>
              <a:ext cx="172819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提醒</a:t>
              </a:r>
              <a:r>
                <a:rPr lang="zh-TW" altLang="en-US" b="1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老師微笑</a:t>
              </a:r>
              <a:endParaRPr lang="zh-TW" altLang="en-US" b="1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594172" y="540271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現場素材</a:t>
            </a:r>
            <a:r>
              <a:rPr lang="en-US" altLang="zh-TW" dirty="0" smtClean="0"/>
              <a:t>/</a:t>
            </a:r>
            <a:r>
              <a:rPr lang="zh-TW" altLang="en-US" dirty="0" smtClean="0"/>
              <a:t>道具準備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808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78148" y="1118143"/>
            <a:ext cx="2625866" cy="3312368"/>
            <a:chOff x="954212" y="1332359"/>
            <a:chExt cx="2625866" cy="33123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4212" y="1332359"/>
              <a:ext cx="2625866" cy="3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746300" y="4267589"/>
              <a:ext cx="183377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攝影機、腳架</a:t>
              </a:r>
              <a:endParaRPr lang="zh-TW" altLang="en-US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5052" y="3914261"/>
            <a:ext cx="4968552" cy="29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378148" y="4932759"/>
            <a:ext cx="2846738" cy="1897826"/>
            <a:chOff x="738188" y="4860751"/>
            <a:chExt cx="2846738" cy="1897826"/>
          </a:xfrm>
          <a:solidFill>
            <a:schemeClr val="bg1"/>
          </a:solidFill>
        </p:grpSpPr>
        <p:pic>
          <p:nvPicPr>
            <p:cNvPr id="20" name="Picture 2" descr="K:\D44介紹\相片\新增資料夾\IMG_8644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8" y="4860751"/>
              <a:ext cx="2846738" cy="189782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</p:pic>
        <p:sp>
          <p:nvSpPr>
            <p:cNvPr id="21" name="矩形 20"/>
            <p:cNvSpPr/>
            <p:nvPr/>
          </p:nvSpPr>
          <p:spPr>
            <a:xfrm>
              <a:off x="738188" y="6398537"/>
              <a:ext cx="1368152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反光板</a:t>
              </a:r>
              <a:endParaRPr lang="zh-TW" altLang="en-US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456042" y="1606756"/>
            <a:ext cx="3720175" cy="2348157"/>
            <a:chOff x="3690516" y="4668933"/>
            <a:chExt cx="3720175" cy="2348157"/>
          </a:xfrm>
        </p:grpSpPr>
        <p:grpSp>
          <p:nvGrpSpPr>
            <p:cNvPr id="17" name="群組 16"/>
            <p:cNvGrpSpPr/>
            <p:nvPr/>
          </p:nvGrpSpPr>
          <p:grpSpPr>
            <a:xfrm>
              <a:off x="3690516" y="4668933"/>
              <a:ext cx="3720175" cy="2348157"/>
              <a:chOff x="3752314" y="4668933"/>
              <a:chExt cx="3720175" cy="2348157"/>
            </a:xfrm>
          </p:grpSpPr>
          <p:pic>
            <p:nvPicPr>
              <p:cNvPr id="1029" name="Picture 5" descr="C:\Users\user\Downloads\製作\DSC00170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577851" y="4955944"/>
                <a:ext cx="2894638" cy="1774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群組 15"/>
              <p:cNvGrpSpPr/>
              <p:nvPr/>
            </p:nvGrpSpPr>
            <p:grpSpPr>
              <a:xfrm>
                <a:off x="3752314" y="4668933"/>
                <a:ext cx="1360359" cy="2348157"/>
                <a:chOff x="4171539" y="4413413"/>
                <a:chExt cx="2420097" cy="3600000"/>
              </a:xfrm>
            </p:grpSpPr>
            <p:pic>
              <p:nvPicPr>
                <p:cNvPr id="23" name="Picture 4" descr="K:\D44介紹\相片\新增資料夾\IMG_8639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171539" y="4413413"/>
                  <a:ext cx="781351" cy="36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5" descr="K:\D44介紹\相片\新增資料夾\IMG_8640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688725" y="5988730"/>
                  <a:ext cx="1902911" cy="20246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8" name="矩形 27"/>
            <p:cNvSpPr/>
            <p:nvPr/>
          </p:nvSpPr>
          <p:spPr>
            <a:xfrm>
              <a:off x="5576913" y="6392425"/>
              <a:ext cx="183377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收音設備</a:t>
              </a:r>
              <a:endParaRPr lang="zh-TW" altLang="en-US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537691" y="1476375"/>
            <a:ext cx="2646292" cy="2304375"/>
            <a:chOff x="7172381" y="1260351"/>
            <a:chExt cx="2646292" cy="2304375"/>
          </a:xfrm>
        </p:grpSpPr>
        <p:pic>
          <p:nvPicPr>
            <p:cNvPr id="1030" name="Picture 6" descr="C:\Users\user\Downloads\製作\DSC00164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72381" y="1260351"/>
              <a:ext cx="2646292" cy="23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7984895" y="3204686"/>
              <a:ext cx="183377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場記板</a:t>
              </a:r>
              <a:endParaRPr lang="zh-TW" altLang="en-US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522164" y="0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拍攝工具準備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09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er\Downloads\製作\講師動作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97" y="3924647"/>
            <a:ext cx="511783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504404" y="1676259"/>
            <a:ext cx="4006788" cy="5192983"/>
            <a:chOff x="522164" y="1968549"/>
            <a:chExt cx="4006788" cy="5192983"/>
          </a:xfrm>
        </p:grpSpPr>
        <p:pic>
          <p:nvPicPr>
            <p:cNvPr id="17" name="Picture 3" descr="C:\Users\user\Downloads\製作\講師妝容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64" y="1968549"/>
              <a:ext cx="1614545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user\Downloads\製作\講師妝容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64" y="2040557"/>
              <a:ext cx="2105994" cy="280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user\Downloads\製作\講師妝容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64" y="4915303"/>
              <a:ext cx="4006788" cy="2246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156" y="396255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拍攝前測試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5778748" y="1764407"/>
            <a:ext cx="3574677" cy="2602052"/>
            <a:chOff x="5850756" y="1879979"/>
            <a:chExt cx="4248472" cy="2956486"/>
          </a:xfrm>
        </p:grpSpPr>
        <p:pic>
          <p:nvPicPr>
            <p:cNvPr id="11" name="Picture 2" descr="C:\Users\user\Downloads\製作\現場收音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50756" y="1879979"/>
              <a:ext cx="4248472" cy="2956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701845" y="4403154"/>
              <a:ext cx="1397383" cy="43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收音</a:t>
              </a:r>
              <a:endParaRPr lang="zh-TW" altLang="en-US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3402484" y="1476375"/>
            <a:ext cx="36724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燈光、收音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3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06140" y="1081701"/>
            <a:ext cx="6839400" cy="4499130"/>
            <a:chOff x="846200" y="1116335"/>
            <a:chExt cx="9253028" cy="6168685"/>
          </a:xfrm>
        </p:grpSpPr>
        <p:pic>
          <p:nvPicPr>
            <p:cNvPr id="10" name="Picture 2" descr="C:\Users\user\Downloads\設計\拍攝人力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00" y="1116335"/>
              <a:ext cx="9253028" cy="6168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250356" y="4860751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收音</a:t>
              </a:r>
              <a:endParaRPr lang="zh-TW" altLang="en-US" b="1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875092" y="4750987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攝影</a:t>
              </a:r>
              <a:endParaRPr lang="zh-TW" altLang="en-US" b="1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82804" y="4068663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妝髮</a:t>
              </a:r>
              <a:endParaRPr lang="zh-TW" altLang="en-US" b="1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36610" y="4323685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演員</a:t>
              </a:r>
              <a:endParaRPr lang="zh-TW" altLang="en-US" b="1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922764" y="4212678"/>
            <a:ext cx="4540228" cy="3207885"/>
            <a:chOff x="5634732" y="4039004"/>
            <a:chExt cx="4828260" cy="3381560"/>
          </a:xfrm>
        </p:grpSpPr>
        <p:pic>
          <p:nvPicPr>
            <p:cNvPr id="18" name="Picture 3" descr="C:\Users\user\Downloads\設計\拍攝人力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34732" y="4039004"/>
              <a:ext cx="4828260" cy="338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8875092" y="5729785"/>
              <a:ext cx="818178" cy="510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打光</a:t>
              </a:r>
              <a:endParaRPr lang="zh-TW" altLang="en-US" b="1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66180" y="180231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影片拍攝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2661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882204" y="2026118"/>
            <a:ext cx="4560826" cy="2876324"/>
            <a:chOff x="1175145" y="1985690"/>
            <a:chExt cx="4560826" cy="2876324"/>
          </a:xfrm>
        </p:grpSpPr>
        <p:pic>
          <p:nvPicPr>
            <p:cNvPr id="16" name="Picture 3" descr="C:\Users\user\Downloads\製作\錄影畫面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145" y="1985690"/>
              <a:ext cx="4560826" cy="28763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" name="矩形 1"/>
            <p:cNvSpPr/>
            <p:nvPr/>
          </p:nvSpPr>
          <p:spPr>
            <a:xfrm>
              <a:off x="4338588" y="4428703"/>
              <a:ext cx="1397383" cy="43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錄影畫面</a:t>
              </a:r>
              <a:endParaRPr lang="zh-TW" altLang="en-US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594172" y="396255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影片現場確認</a:t>
            </a:r>
            <a:endParaRPr lang="zh-TW" altLang="en-US" dirty="0"/>
          </a:p>
        </p:txBody>
      </p:sp>
      <p:pic>
        <p:nvPicPr>
          <p:cNvPr id="5122" name="Picture 2" descr="F:\2014教育部MOOC輔導計畫\MOOCs on MOOCs\工作照\1222淑萍老師錄影照片\IMG_02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0716" y="3420591"/>
            <a:ext cx="48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25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家的內部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 t="7155"/>
          <a:stretch/>
        </p:blipFill>
        <p:spPr bwMode="auto">
          <a:xfrm>
            <a:off x="2826420" y="2049517"/>
            <a:ext cx="7459140" cy="46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2772519"/>
            <a:ext cx="4770636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教材欄位、空間、格式</a:t>
            </a:r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…..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5796855"/>
            <a:ext cx="4770636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評量類型與測驗題型</a:t>
            </a:r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…..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10396" y="6876975"/>
            <a:ext cx="4770636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互動功能、統計功能</a:t>
            </a:r>
            <a:r>
              <a:rPr lang="en-US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…..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54212" y="154838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影片製作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3834532" y="208154"/>
            <a:ext cx="2924384" cy="1800000"/>
            <a:chOff x="317338" y="2011948"/>
            <a:chExt cx="4597314" cy="290114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7338" y="2011950"/>
              <a:ext cx="4572875" cy="2901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517269" y="2011948"/>
              <a:ext cx="1397383" cy="43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初剪畫面</a:t>
              </a:r>
              <a:endParaRPr lang="zh-TW" altLang="en-US" sz="12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6758916" y="220319"/>
            <a:ext cx="3443749" cy="1800000"/>
            <a:chOff x="4986660" y="2011948"/>
            <a:chExt cx="5550457" cy="290114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86660" y="2011948"/>
              <a:ext cx="5550457" cy="290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9139734" y="2011949"/>
              <a:ext cx="1397383" cy="43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成品畫面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02665" y="2017317"/>
            <a:ext cx="3200000" cy="1800000"/>
            <a:chOff x="245372" y="5652839"/>
            <a:chExt cx="3200000" cy="1800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72" y="5652839"/>
              <a:ext cx="320000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2578374" y="5652839"/>
              <a:ext cx="866998" cy="268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初剪畫面</a:t>
              </a:r>
              <a:endParaRPr lang="zh-TW" altLang="en-US" sz="12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85435" y="3916780"/>
            <a:ext cx="3200000" cy="1800000"/>
            <a:chOff x="4090916" y="255840"/>
            <a:chExt cx="3200000" cy="18000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916" y="255840"/>
              <a:ext cx="320000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6423918" y="255840"/>
              <a:ext cx="866998" cy="268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初剪畫面</a:t>
              </a:r>
              <a:endParaRPr lang="zh-TW" altLang="en-US" sz="12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85435" y="5681821"/>
            <a:ext cx="3200000" cy="1800000"/>
            <a:chOff x="4090916" y="2020881"/>
            <a:chExt cx="3200000" cy="180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916" y="2020881"/>
              <a:ext cx="320000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6423918" y="2020881"/>
              <a:ext cx="866998" cy="268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初剪畫面</a:t>
              </a:r>
              <a:endParaRPr lang="zh-TW" altLang="en-US" sz="12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017225" y="2017317"/>
            <a:ext cx="3200000" cy="1800000"/>
            <a:chOff x="3459932" y="5652839"/>
            <a:chExt cx="3200000" cy="1800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932" y="5652839"/>
              <a:ext cx="320000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5792934" y="5653337"/>
              <a:ext cx="866998" cy="268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成品畫面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385435" y="3915639"/>
            <a:ext cx="3200000" cy="1800000"/>
            <a:chOff x="7290916" y="254699"/>
            <a:chExt cx="3200000" cy="18000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916" y="254699"/>
              <a:ext cx="320000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623918" y="255840"/>
              <a:ext cx="866998" cy="268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成品畫面</a:t>
              </a: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385435" y="5715639"/>
            <a:ext cx="3200000" cy="1801141"/>
            <a:chOff x="7290916" y="2054699"/>
            <a:chExt cx="3200000" cy="18011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916" y="2055840"/>
              <a:ext cx="3200000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9623918" y="2054699"/>
              <a:ext cx="866998" cy="268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>
                  <a:solidFill>
                    <a:sysClr val="windowText" lastClr="000000"/>
                  </a:solidFill>
                  <a:latin typeface="微軟正黑體" pitchFamily="34" charset="-120"/>
                  <a:ea typeface="微軟正黑體" pitchFamily="34" charset="-120"/>
                </a:rPr>
                <a:t>成品畫面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04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測試\IMAG0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4140671"/>
            <a:ext cx="4176464" cy="27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1" b="3305"/>
          <a:stretch/>
        </p:blipFill>
        <p:spPr bwMode="auto">
          <a:xfrm>
            <a:off x="5922763" y="1404367"/>
            <a:ext cx="4545535" cy="5415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 descr="C:\Users\user\Downloads\測試\IMAG07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404367"/>
            <a:ext cx="4215456" cy="26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22164" y="252239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品管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35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上線不斷測試、修正、調整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1746300" y="1836415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978548" y="370862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無止盡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196" y="3132559"/>
            <a:ext cx="9089390" cy="1501751"/>
          </a:xfrm>
        </p:spPr>
        <p:txBody>
          <a:bodyPr>
            <a:normAutofit/>
          </a:bodyPr>
          <a:lstStyle/>
          <a:p>
            <a:pPr algn="ctr"/>
            <a:r>
              <a:rPr lang="zh-TW" altLang="en-US" sz="8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規劃</a:t>
            </a:r>
            <a:endParaRPr lang="zh-TW" alt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56704"/>
              </p:ext>
            </p:extLst>
          </p:nvPr>
        </p:nvGraphicFramePr>
        <p:xfrm>
          <a:off x="90116" y="1339195"/>
          <a:ext cx="10297144" cy="60418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1492"/>
                <a:gridCol w="2096780"/>
                <a:gridCol w="2592288"/>
                <a:gridCol w="5256584"/>
              </a:tblGrid>
              <a:tr h="43525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週次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週主題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教學單元內容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註記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4352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入門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基礎概念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1-1</a:t>
                      </a:r>
                      <a:r>
                        <a:rPr lang="zh-TW" altLang="en-US" sz="1400" u="none" strike="noStrike" dirty="0">
                          <a:effectLst/>
                        </a:rPr>
                        <a:t>磨課師是什麼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訪問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代表性的師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長，</a:t>
                      </a:r>
                      <a:r>
                        <a:rPr lang="zh-TW" altLang="en-US" sz="1400" u="none" strike="noStrike" dirty="0">
                          <a:effectLst/>
                        </a:rPr>
                        <a:t>短片式，活潑輕鬆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6528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</a:rPr>
                        <a:t>1-2</a:t>
                      </a:r>
                      <a:r>
                        <a:rPr lang="zh-TW" altLang="en-US" sz="1400" u="none" strike="noStrike">
                          <a:effectLst/>
                        </a:rPr>
                        <a:t>磨課師案例分享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內容包含課程規劃與教材製作、經營推廣、組織運作</a:t>
                      </a:r>
                      <a:br>
                        <a:rPr lang="zh-TW" altLang="en-US" sz="1400" u="none" strike="noStrike">
                          <a:effectLst/>
                        </a:rPr>
                      </a:br>
                      <a:r>
                        <a:rPr lang="zh-TW" altLang="en-US" sz="1400" u="none" strike="noStrike">
                          <a:effectLst/>
                        </a:rPr>
                        <a:t>形式可用受訪者說明或是由主播角色引導</a:t>
                      </a:r>
                      <a:br>
                        <a:rPr lang="zh-TW" altLang="en-US" sz="1400" u="none" strike="noStrike">
                          <a:effectLst/>
                        </a:rPr>
                      </a:br>
                      <a:r>
                        <a:rPr lang="zh-TW" altLang="en-US" sz="1400" u="none" strike="noStrike">
                          <a:effectLst/>
                        </a:rPr>
                        <a:t>詳細的案例分享留到後面再說明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1-3</a:t>
                      </a:r>
                      <a:r>
                        <a:rPr lang="zh-TW" altLang="en-US" sz="1400" u="none" strike="noStrike" dirty="0">
                          <a:effectLst/>
                        </a:rPr>
                        <a:t>智慧財產權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已有初步內容，可再整理後重新錄製，淺白說明，多舉例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課程規劃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2-1</a:t>
                      </a:r>
                      <a:r>
                        <a:rPr lang="zh-TW" altLang="en-US" sz="1400" u="none" strike="noStrike" dirty="0">
                          <a:effectLst/>
                        </a:rPr>
                        <a:t>平台功能與教學應用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跨平台</a:t>
                      </a:r>
                      <a:r>
                        <a:rPr lang="zh-TW" altLang="en-US" sz="1400" u="none" strike="noStrike" dirty="0" smtClean="0">
                          <a:effectLst/>
                        </a:rPr>
                        <a:t>，以教師端功能教學為主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2-2</a:t>
                      </a:r>
                      <a:r>
                        <a:rPr lang="zh-TW" altLang="en-US" sz="1400" u="none" strike="noStrike" dirty="0">
                          <a:effectLst/>
                        </a:rPr>
                        <a:t>課程規劃與案例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內容針對教學設計，含教案設計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2-3</a:t>
                      </a:r>
                      <a:r>
                        <a:rPr lang="zh-TW" altLang="en-US" sz="1400" u="none" strike="noStrike" dirty="0">
                          <a:effectLst/>
                        </a:rPr>
                        <a:t>學習評量方法與案例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形成性評量、總結性評量、評鑑標準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3676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教材開發</a:t>
                      </a:r>
                      <a:r>
                        <a:rPr lang="en-US" altLang="zh-TW" sz="1400" u="none" strike="noStrike" dirty="0">
                          <a:effectLst/>
                        </a:rPr>
                        <a:t>_</a:t>
                      </a:r>
                      <a:r>
                        <a:rPr lang="zh-TW" altLang="en-US" sz="1400" u="none" strike="noStrike" dirty="0">
                          <a:effectLst/>
                        </a:rPr>
                        <a:t>共通基礎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3-1</a:t>
                      </a:r>
                      <a:r>
                        <a:rPr lang="zh-TW" altLang="en-US" sz="1400" u="none" strike="noStrike" dirty="0">
                          <a:effectLst/>
                        </a:rPr>
                        <a:t>多媒體素材來源與應用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說明素材改作以避免侵權、網站介紹，含認識創用</a:t>
                      </a:r>
                      <a:r>
                        <a:rPr lang="en-US" altLang="zh-TW" sz="1400" u="none" strike="noStrike" dirty="0" smtClean="0">
                          <a:effectLst/>
                        </a:rPr>
                        <a:t>CC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3-2</a:t>
                      </a:r>
                      <a:r>
                        <a:rPr lang="zh-TW" altLang="en-US" sz="1400" u="none" strike="noStrike" dirty="0">
                          <a:effectLst/>
                        </a:rPr>
                        <a:t>教材呈現類型與特色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觀眾對象為授課教師，內容包含後續介紹的類型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3-3</a:t>
                      </a:r>
                      <a:r>
                        <a:rPr lang="zh-TW" altLang="en-US" sz="1400" u="none" strike="noStrike" dirty="0">
                          <a:effectLst/>
                        </a:rPr>
                        <a:t>教學內容設計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學習目標、架構、時間分配、腳本設計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3-4</a:t>
                      </a:r>
                      <a:r>
                        <a:rPr lang="zh-TW" altLang="en-US" sz="1400" u="none" strike="noStrike" dirty="0">
                          <a:effectLst/>
                        </a:rPr>
                        <a:t>教材品管與評鑑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品管流程、指標、作法，專案評鑑作法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3168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自製教材錄製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4-1</a:t>
                      </a:r>
                      <a:r>
                        <a:rPr lang="zh-TW" altLang="en-US" sz="1400" u="none" strike="noStrike" dirty="0">
                          <a:effectLst/>
                        </a:rPr>
                        <a:t>自製教材開發流程與案例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廣義介紹自製教材常見類型：簡報設計要點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753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4-2</a:t>
                      </a:r>
                      <a:r>
                        <a:rPr lang="zh-TW" altLang="en-US" sz="1400" u="none" strike="noStrike" dirty="0">
                          <a:effectLst/>
                        </a:rPr>
                        <a:t>自製教材錄製</a:t>
                      </a:r>
                      <a:r>
                        <a:rPr lang="en-US" altLang="zh-TW" sz="1400" u="none" strike="noStrike" dirty="0">
                          <a:effectLst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</a:rPr>
                        <a:t>軟體教學類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桌面錄影注意事項、資源需求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597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4-3</a:t>
                      </a:r>
                      <a:r>
                        <a:rPr lang="zh-TW" altLang="en-US" sz="1400" u="none" strike="noStrike" dirty="0">
                          <a:effectLst/>
                        </a:rPr>
                        <a:t>自製教材錄製</a:t>
                      </a:r>
                      <a:r>
                        <a:rPr lang="en-US" altLang="zh-TW" sz="1400" u="none" strike="noStrike" dirty="0">
                          <a:effectLst/>
                        </a:rPr>
                        <a:t>-</a:t>
                      </a:r>
                      <a:r>
                        <a:rPr lang="zh-TW" altLang="en-US" sz="1400" u="none" strike="noStrike" dirty="0">
                          <a:effectLst/>
                        </a:rPr>
                        <a:t>簡報講解類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簡報錄製要點：注意事項、資源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4850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</a:rPr>
                        <a:t>5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協力教材錄製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5-1</a:t>
                      </a:r>
                      <a:r>
                        <a:rPr lang="zh-TW" altLang="en-US" sz="1400" u="none" strike="noStrike" dirty="0">
                          <a:effectLst/>
                        </a:rPr>
                        <a:t>協力教材開發</a:t>
                      </a:r>
                      <a:r>
                        <a:rPr lang="en-US" altLang="zh-TW" sz="1400" u="none" strike="noStrike" dirty="0">
                          <a:effectLst/>
                        </a:rPr>
                        <a:t>_</a:t>
                      </a:r>
                      <a:r>
                        <a:rPr lang="zh-TW" altLang="en-US" sz="1400" u="none" strike="noStrike" dirty="0">
                          <a:effectLst/>
                        </a:rPr>
                        <a:t>前置作業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</a:rPr>
                        <a:t>1.</a:t>
                      </a:r>
                      <a:r>
                        <a:rPr lang="zh-TW" altLang="en-US" sz="1400" u="none" strike="noStrike">
                          <a:effectLst/>
                        </a:rPr>
                        <a:t>同時入鏡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大電視、投影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r>
                        <a:rPr lang="zh-TW" altLang="en-US" sz="1400" u="none" strike="noStrike">
                          <a:effectLst/>
                        </a:rPr>
                        <a:t>、</a:t>
                      </a:r>
                      <a:r>
                        <a:rPr lang="en-US" altLang="zh-TW" sz="1400" u="none" strike="noStrike">
                          <a:effectLst/>
                        </a:rPr>
                        <a:t>2.</a:t>
                      </a:r>
                      <a:r>
                        <a:rPr lang="zh-TW" altLang="en-US" sz="1400" u="none" strike="noStrike">
                          <a:effectLst/>
                        </a:rPr>
                        <a:t>不同時入鏡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去背</a:t>
                      </a:r>
                      <a:r>
                        <a:rPr lang="en-US" altLang="zh-TW" sz="1400" u="none" strike="noStrike">
                          <a:effectLst/>
                        </a:rPr>
                        <a:t>/</a:t>
                      </a:r>
                      <a:r>
                        <a:rPr lang="zh-TW" altLang="en-US" sz="1400" u="none" strike="noStrike">
                          <a:effectLst/>
                        </a:rPr>
                        <a:t>不去背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r>
                        <a:rPr lang="zh-TW" altLang="en-US" sz="1400" u="none" strike="noStrike">
                          <a:effectLst/>
                        </a:rPr>
                        <a:t>、</a:t>
                      </a:r>
                      <a:r>
                        <a:rPr lang="en-US" altLang="zh-TW" sz="1400" u="none" strike="noStrike">
                          <a:effectLst/>
                        </a:rPr>
                        <a:t>3.</a:t>
                      </a:r>
                      <a:r>
                        <a:rPr lang="zh-TW" altLang="en-US" sz="1400" u="none" strike="noStrike">
                          <a:effectLst/>
                        </a:rPr>
                        <a:t>訪談式 </a:t>
                      </a:r>
                      <a:r>
                        <a:rPr lang="en-US" altLang="zh-TW" sz="1400" u="none" strike="noStrike">
                          <a:effectLst/>
                        </a:rPr>
                        <a:t>4.</a:t>
                      </a:r>
                      <a:r>
                        <a:rPr lang="zh-TW" altLang="en-US" sz="1400" u="none" strike="noStrike">
                          <a:effectLst/>
                        </a:rPr>
                        <a:t>全動畫、老師與動畫混成、部分動畫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65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5-2</a:t>
                      </a:r>
                      <a:r>
                        <a:rPr lang="zh-TW" altLang="en-US" sz="1400" u="none" strike="noStrike" dirty="0">
                          <a:effectLst/>
                        </a:rPr>
                        <a:t>協力教材開發</a:t>
                      </a:r>
                      <a:r>
                        <a:rPr lang="en-US" altLang="zh-TW" sz="1400" u="none" strike="noStrike" dirty="0">
                          <a:effectLst/>
                        </a:rPr>
                        <a:t>_</a:t>
                      </a:r>
                      <a:r>
                        <a:rPr lang="zh-TW" altLang="en-US" sz="1400" u="none" strike="noStrike" dirty="0">
                          <a:effectLst/>
                        </a:rPr>
                        <a:t>設備確認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前製工作較多，等於錄完同時完成教材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58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5-3</a:t>
                      </a:r>
                      <a:r>
                        <a:rPr lang="zh-TW" altLang="en-US" sz="1400" u="none" strike="noStrike" dirty="0">
                          <a:effectLst/>
                        </a:rPr>
                        <a:t>協力教材開發</a:t>
                      </a:r>
                      <a:r>
                        <a:rPr lang="en-US" altLang="zh-TW" sz="1400" u="none" strike="noStrike" dirty="0">
                          <a:effectLst/>
                        </a:rPr>
                        <a:t>_</a:t>
                      </a:r>
                      <a:r>
                        <a:rPr lang="zh-TW" altLang="en-US" sz="1400" u="none" strike="noStrike" dirty="0">
                          <a:effectLst/>
                        </a:rPr>
                        <a:t>拍攝繪製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談此階段工作之步驟與技巧</a:t>
                      </a:r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5-4</a:t>
                      </a:r>
                      <a:r>
                        <a:rPr lang="zh-TW" altLang="en-US" sz="1400" u="none" strike="noStrike" dirty="0">
                          <a:effectLst/>
                        </a:rPr>
                        <a:t>協力教材開發</a:t>
                      </a:r>
                      <a:r>
                        <a:rPr lang="en-US" altLang="zh-TW" sz="1400" u="none" strike="noStrike" dirty="0">
                          <a:effectLst/>
                        </a:rPr>
                        <a:t>_</a:t>
                      </a:r>
                      <a:r>
                        <a:rPr lang="zh-TW" altLang="en-US" sz="1400" u="none" strike="noStrike" dirty="0">
                          <a:effectLst/>
                        </a:rPr>
                        <a:t>影片後製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利用前後之比較性畫面呈現後製的效果</a:t>
                      </a:r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線上課程推廣與國外案例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6-1</a:t>
                      </a:r>
                      <a:r>
                        <a:rPr lang="zh-TW" altLang="en-US" sz="1400" u="none" strike="noStrike" dirty="0">
                          <a:effectLst/>
                        </a:rPr>
                        <a:t>線上課程推廣方法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以案例帶出各種推廣方法</a:t>
                      </a:r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  <a:tr h="228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6-2</a:t>
                      </a:r>
                      <a:r>
                        <a:rPr lang="zh-TW" altLang="en-US" sz="1400" u="none" strike="noStrike" dirty="0">
                          <a:effectLst/>
                        </a:rPr>
                        <a:t>線上課程國外案例分享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剪輯授權影片之精華片段</a:t>
                      </a:r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22164" y="252239"/>
            <a:ext cx="9624060" cy="75629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課程架構範例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20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0767"/>
              </p:ext>
            </p:extLst>
          </p:nvPr>
        </p:nvGraphicFramePr>
        <p:xfrm>
          <a:off x="234499" y="1260351"/>
          <a:ext cx="10224769" cy="33123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65946"/>
                <a:gridCol w="9158823"/>
              </a:tblGrid>
              <a:tr h="3312368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課程簡介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MOOCs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Massive Open Online Courses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，磨課師）是大規模線上開放式課程，以小單元的分段教材，配合線上討論、練習評量與作業等活動，讓學習者依自己學習的速度安排進度。其近幾年受到關注，我們特規劃了一系列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MOOCs on MOOCs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的課程，主要是”分享如何在一系列磨課師課程中，學習如何開發磨課師課程”。</a:t>
                      </a:r>
                    </a:p>
                    <a:p>
                      <a:pPr algn="l"/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『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MOOCs on MOOCs Level1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』是我們推出的第一個課程，從認識磨課師，以及規劃磨課師之前需有的智慧財產權觀念，到熟悉磨課師的平台功能後，如何規劃課程，並選擇合適的各種教材開發方式，例如：自製或有團隊協力開發，以及如何經營與推廣磨課師，共六個主題，讓你可以按部就班、由淺入深建構完整的知識與能力，是邁向磨課師專業領域的最佳途徑。</a:t>
                      </a:r>
                      <a:endParaRPr lang="zh-TW" altLang="zh-TW" sz="20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41102"/>
              </p:ext>
            </p:extLst>
          </p:nvPr>
        </p:nvGraphicFramePr>
        <p:xfrm>
          <a:off x="234132" y="4644727"/>
          <a:ext cx="10225136" cy="259228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48758"/>
                <a:gridCol w="9176378"/>
              </a:tblGrid>
              <a:tr h="2592288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課程目標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透過案例觀摩與經驗分享，認知磨課師的特色與內涵。</a:t>
                      </a:r>
                    </a:p>
                    <a:p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應用磨課師課程規劃工作及設計要素，實作教學計畫表。</a:t>
                      </a:r>
                    </a:p>
                    <a:p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選擇合適之多媒體素材、常見磨課師教材類型，練習教學內容設計。</a:t>
                      </a:r>
                    </a:p>
                    <a:p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認識自製數位教材常見形式、工具與應用時機。</a:t>
                      </a:r>
                    </a:p>
                    <a:p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依據需求，規劃適合協力開發數位教材之流程。</a:t>
                      </a:r>
                    </a:p>
                    <a:p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提出適當的線上帶領活動與推廣方案。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0156" y="0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課程資訊範例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727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92768"/>
              </p:ext>
            </p:extLst>
          </p:nvPr>
        </p:nvGraphicFramePr>
        <p:xfrm>
          <a:off x="450156" y="900311"/>
          <a:ext cx="9865097" cy="61547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49706"/>
                <a:gridCol w="8015391"/>
              </a:tblGrid>
              <a:tr h="697405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◎預計或已開設</a:t>
                      </a:r>
                      <a:r>
                        <a:rPr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MOOCs</a:t>
                      </a:r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課程的大專院校教師</a:t>
                      </a:r>
                    </a:p>
                    <a:p>
                      <a:pPr lvl="0" algn="l"/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◎對</a:t>
                      </a:r>
                      <a:r>
                        <a:rPr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MOOCs</a:t>
                      </a:r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課程設計有興趣者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471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先備知識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</a:t>
                      </a:r>
                      <a:endParaRPr lang="zh-TW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471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開課週數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週</a:t>
                      </a:r>
                      <a:endParaRPr lang="zh-TW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471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學習時數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小時</a:t>
                      </a:r>
                      <a:r>
                        <a:rPr lang="en-US" altLang="zh-TW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週</a:t>
                      </a:r>
                      <a:endParaRPr lang="zh-TW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471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影片字幕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中文</a:t>
                      </a:r>
                      <a:endParaRPr lang="zh-TW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471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授課語言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中文</a:t>
                      </a:r>
                      <a:endParaRPr lang="zh-TW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40917"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結業標準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◎填寫課前、課中、課後問卷問卷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5%(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所有欄位皆需填寫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◎影音教材閱讀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20%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◎每週之小試身手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15%(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每題皆作答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◎議題討論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15%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◎作業一：繳交作業並完成同儕互評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15%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◎作業二：繳交作業並分享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10%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◎期末測驗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20%(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測驗達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以上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各項分數加總後總分達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以上，取得結業證書。</a:t>
                      </a:r>
                      <a:endParaRPr lang="zh-TW" altLang="zh-TW" sz="24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38188" y="0"/>
            <a:ext cx="9624060" cy="1260211"/>
          </a:xfrm>
        </p:spPr>
        <p:txBody>
          <a:bodyPr/>
          <a:lstStyle/>
          <a:p>
            <a:r>
              <a:rPr lang="zh-TW" altLang="en-US" dirty="0" smtClean="0"/>
              <a:t>課程資訊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34132" y="4572719"/>
            <a:ext cx="10265702" cy="2805543"/>
          </a:xfrm>
          <a:prstGeom prst="roundRect">
            <a:avLst/>
          </a:prstGeom>
          <a:noFill/>
          <a:ln>
            <a:solidFill>
              <a:srgbClr val="FE5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0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圖片 410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38" y="900311"/>
            <a:ext cx="5176254" cy="6552728"/>
          </a:xfrm>
          <a:prstGeom prst="rect">
            <a:avLst/>
          </a:prstGeom>
        </p:spPr>
      </p:pic>
      <p:pic>
        <p:nvPicPr>
          <p:cNvPr id="4107" name="圖片 410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812" y="900311"/>
            <a:ext cx="5395480" cy="6552728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94172" y="0"/>
            <a:ext cx="9624060" cy="1260211"/>
          </a:xfrm>
        </p:spPr>
        <p:txBody>
          <a:bodyPr/>
          <a:lstStyle/>
          <a:p>
            <a:r>
              <a:rPr lang="zh-TW" altLang="en-US" dirty="0" smtClean="0"/>
              <a:t>教學計畫表設計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242244" y="5076775"/>
            <a:ext cx="849694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主題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教學影片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討論活動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測驗作業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結業標準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40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測驗題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164" y="2772519"/>
            <a:ext cx="4914156" cy="33238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314252" y="205243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小試身手</a:t>
            </a:r>
            <a:endParaRPr lang="zh-TW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4732" y="2772519"/>
            <a:ext cx="4766336" cy="33123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498828" y="212444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課後總測</a:t>
            </a:r>
            <a:endParaRPr lang="zh-TW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1453</Words>
  <Application>Microsoft Office PowerPoint</Application>
  <PresentationFormat>自訂</PresentationFormat>
  <Paragraphs>255</Paragraphs>
  <Slides>32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快速學會 數位教材設計與製作秘訣</vt:lpstr>
      <vt:lpstr>確認課程的家</vt:lpstr>
      <vt:lpstr>家的內部</vt:lpstr>
      <vt:lpstr>規劃</vt:lpstr>
      <vt:lpstr>課程架構範例</vt:lpstr>
      <vt:lpstr>課程資訊範例</vt:lpstr>
      <vt:lpstr>課程資訊(續)</vt:lpstr>
      <vt:lpstr>教學計畫表設計</vt:lpstr>
      <vt:lpstr>測驗題</vt:lpstr>
      <vt:lpstr>設計</vt:lpstr>
      <vt:lpstr>微學習與行動學習</vt:lpstr>
      <vt:lpstr>展開設計的第一步</vt:lpstr>
      <vt:lpstr>教材內容設計技巧</vt:lpstr>
      <vt:lpstr>例如-純文字</vt:lpstr>
      <vt:lpstr>圖解化-發展沿革</vt:lpstr>
      <vt:lpstr>母片設計要點</vt:lpstr>
      <vt:lpstr>數位教材常用的素材類型</vt:lpstr>
      <vt:lpstr>圖片授權標示範例</vt:lpstr>
      <vt:lpstr>動工</vt:lpstr>
      <vt:lpstr>內容設計</vt:lpstr>
      <vt:lpstr>畫面呈現方式一</vt:lpstr>
      <vt:lpstr>畫面呈現方式二</vt:lpstr>
      <vt:lpstr>畫面呈現方式三</vt:lpstr>
      <vt:lpstr>雛型教材製作</vt:lpstr>
      <vt:lpstr>現場素材/道具準備</vt:lpstr>
      <vt:lpstr>拍攝工具準備</vt:lpstr>
      <vt:lpstr>拍攝前測試</vt:lpstr>
      <vt:lpstr>影片拍攝</vt:lpstr>
      <vt:lpstr>影片現場確認</vt:lpstr>
      <vt:lpstr>PowerPoint 簡報</vt:lpstr>
      <vt:lpstr>品管</vt:lpstr>
      <vt:lpstr>上線不斷測試、修正、調整….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Cuteping</dc:creator>
  <cp:lastModifiedBy>adamyu</cp:lastModifiedBy>
  <cp:revision>118</cp:revision>
  <dcterms:created xsi:type="dcterms:W3CDTF">2016-03-03T02:18:48Z</dcterms:created>
  <dcterms:modified xsi:type="dcterms:W3CDTF">2016-11-13T15:04:48Z</dcterms:modified>
</cp:coreProperties>
</file>